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notesSlides/notesSlide16.xml" ContentType="application/vnd.openxmlformats-officedocument.presentationml.notesSlide+xml"/>
  <Override PartName="/ppt/charts/chart4.xml" ContentType="application/vnd.openxmlformats-officedocument.drawingml.chart+xml"/>
  <Override PartName="/ppt/drawings/drawing4.xml" ContentType="application/vnd.openxmlformats-officedocument.drawingml.chartshapes+xml"/>
  <Override PartName="/ppt/notesSlides/notesSlide17.xml" ContentType="application/vnd.openxmlformats-officedocument.presentationml.notesSlide+xml"/>
  <Override PartName="/ppt/charts/chart5.xml" ContentType="application/vnd.openxmlformats-officedocument.drawingml.chart+xml"/>
  <Override PartName="/ppt/notesSlides/notesSlide18.xml" ContentType="application/vnd.openxmlformats-officedocument.presentationml.notesSlide+xml"/>
  <Override PartName="/ppt/charts/chart6.xml" ContentType="application/vnd.openxmlformats-officedocument.drawingml.chart+xml"/>
  <Override PartName="/ppt/notesSlides/notesSlide19.xml" ContentType="application/vnd.openxmlformats-officedocument.presentationml.notesSlide+xml"/>
  <Override PartName="/ppt/charts/chart7.xml" ContentType="application/vnd.openxmlformats-officedocument.drawingml.chart+xml"/>
  <Override PartName="/ppt/notesSlides/notesSlide20.xml" ContentType="application/vnd.openxmlformats-officedocument.presentationml.notesSlide+xml"/>
  <Override PartName="/ppt/charts/chart8.xml" ContentType="application/vnd.openxmlformats-officedocument.drawingml.chart+xml"/>
  <Override PartName="/ppt/notesSlides/notesSlide21.xml" ContentType="application/vnd.openxmlformats-officedocument.presentationml.notesSlide+xml"/>
  <Override PartName="/ppt/charts/chart9.xml" ContentType="application/vnd.openxmlformats-officedocument.drawingml.chart+xml"/>
  <Override PartName="/ppt/notesSlides/notesSlide22.xml" ContentType="application/vnd.openxmlformats-officedocument.presentationml.notesSlide+xml"/>
  <Override PartName="/ppt/charts/chart10.xml" ContentType="application/vnd.openxmlformats-officedocument.drawingml.chart+xml"/>
  <Override PartName="/ppt/notesSlides/notesSlide23.xml" ContentType="application/vnd.openxmlformats-officedocument.presentationml.notesSlide+xml"/>
  <Override PartName="/ppt/charts/chart11.xml" ContentType="application/vnd.openxmlformats-officedocument.drawingml.chart+xml"/>
  <Override PartName="/ppt/notesSlides/notesSlide24.xml" ContentType="application/vnd.openxmlformats-officedocument.presentationml.notesSlide+xml"/>
  <Override PartName="/ppt/charts/chart12.xml" ContentType="application/vnd.openxmlformats-officedocument.drawingml.chart+xml"/>
  <Override PartName="/ppt/notesSlides/notesSlide25.xml" ContentType="application/vnd.openxmlformats-officedocument.presentationml.notesSlide+xml"/>
  <Override PartName="/ppt/charts/chart1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50"/>
  </p:notesMasterIdLst>
  <p:handoutMasterIdLst>
    <p:handoutMasterId r:id="rId51"/>
  </p:handoutMasterIdLst>
  <p:sldIdLst>
    <p:sldId id="387" r:id="rId3"/>
    <p:sldId id="406" r:id="rId4"/>
    <p:sldId id="402" r:id="rId5"/>
    <p:sldId id="439" r:id="rId6"/>
    <p:sldId id="408" r:id="rId7"/>
    <p:sldId id="411" r:id="rId8"/>
    <p:sldId id="413" r:id="rId9"/>
    <p:sldId id="420" r:id="rId10"/>
    <p:sldId id="407" r:id="rId11"/>
    <p:sldId id="410" r:id="rId12"/>
    <p:sldId id="412" r:id="rId13"/>
    <p:sldId id="440" r:id="rId14"/>
    <p:sldId id="448" r:id="rId15"/>
    <p:sldId id="414" r:id="rId16"/>
    <p:sldId id="415" r:id="rId17"/>
    <p:sldId id="416" r:id="rId18"/>
    <p:sldId id="417" r:id="rId19"/>
    <p:sldId id="418" r:id="rId20"/>
    <p:sldId id="419" r:id="rId21"/>
    <p:sldId id="421" r:id="rId22"/>
    <p:sldId id="422" r:id="rId23"/>
    <p:sldId id="423" r:id="rId24"/>
    <p:sldId id="425" r:id="rId25"/>
    <p:sldId id="424" r:id="rId26"/>
    <p:sldId id="426" r:id="rId27"/>
    <p:sldId id="450" r:id="rId28"/>
    <p:sldId id="447" r:id="rId29"/>
    <p:sldId id="446" r:id="rId30"/>
    <p:sldId id="396" r:id="rId31"/>
    <p:sldId id="434" r:id="rId32"/>
    <p:sldId id="391" r:id="rId33"/>
    <p:sldId id="394" r:id="rId34"/>
    <p:sldId id="393" r:id="rId35"/>
    <p:sldId id="435" r:id="rId36"/>
    <p:sldId id="436" r:id="rId37"/>
    <p:sldId id="403" r:id="rId38"/>
    <p:sldId id="405" r:id="rId39"/>
    <p:sldId id="449" r:id="rId40"/>
    <p:sldId id="404" r:id="rId41"/>
    <p:sldId id="427" r:id="rId42"/>
    <p:sldId id="432" r:id="rId43"/>
    <p:sldId id="441" r:id="rId44"/>
    <p:sldId id="442" r:id="rId45"/>
    <p:sldId id="445" r:id="rId46"/>
    <p:sldId id="443" r:id="rId47"/>
    <p:sldId id="444" r:id="rId48"/>
    <p:sldId id="401" r:id="rId49"/>
  </p:sldIdLst>
  <p:sldSz cx="24384000" cy="13716000"/>
  <p:notesSz cx="6858000" cy="9144000"/>
  <p:embeddedFontLst>
    <p:embeddedFont>
      <p:font typeface="Entypo" pitchFamily="50" charset="0"/>
      <p:regular r:id="rId52"/>
    </p:embeddedFont>
    <p:embeddedFont>
      <p:font typeface="Roboto" panose="02000000000000000000" pitchFamily="2" charset="0"/>
      <p:regular r:id="rId53"/>
    </p:embeddedFont>
    <p:embeddedFont>
      <p:font typeface="Web Symbols" pitchFamily="50" charset="0"/>
      <p:regular r:id="rId54"/>
    </p:embeddedFont>
    <p:embeddedFont>
      <p:font typeface="Consolas" panose="020B0609020204030204" pitchFamily="49" charset="0"/>
      <p:regular r:id="rId55"/>
      <p:bold r:id="rId56"/>
      <p:italic r:id="rId57"/>
      <p:boldItalic r:id="rId58"/>
    </p:embeddedFont>
    <p:embeddedFont>
      <p:font typeface="Adhesive Nr. Seven Banners" pitchFamily="2" charset="0"/>
      <p:regular r:id="rId59"/>
    </p:embeddedFont>
    <p:embeddedFont>
      <p:font typeface="Cambria Math" panose="02040503050406030204" pitchFamily="18" charset="0"/>
      <p:regular r:id="rId60"/>
    </p:embeddedFont>
    <p:embeddedFont>
      <p:font typeface="Veneer extras" panose="02000806000000000000" pitchFamily="50" charset="0"/>
      <p:regular r:id="rId61"/>
    </p:embeddedFont>
    <p:embeddedFont>
      <p:font typeface="Nevis" panose="02000800000000000000" pitchFamily="2" charset="0"/>
      <p:bold r:id="rId62"/>
    </p:embeddedFont>
    <p:embeddedFont>
      <p:font typeface="Calibri" panose="020F0502020204030204" pitchFamily="34" charset="0"/>
      <p:regular r:id="rId63"/>
      <p:bold r:id="rId64"/>
      <p:italic r:id="rId65"/>
      <p:boldItalic r:id="rId66"/>
    </p:embeddedFont>
    <p:embeddedFont>
      <p:font typeface="Veneer extras" panose="02000806000000000000" pitchFamily="50" charset="0"/>
      <p:regular r:id="rId61"/>
    </p:embeddedFont>
    <p:embeddedFont>
      <p:font typeface="Heavyweight" panose="00000400000000000000" pitchFamily="2" charset="0"/>
      <p:regular r:id="rId67"/>
    </p:embeddedFont>
    <p:embeddedFont>
      <p:font typeface="Daniel Black" pitchFamily="50" charset="0"/>
      <p:bold r:id="rId68"/>
    </p:embeddedFont>
    <p:embeddedFont>
      <p:font typeface="nevis Bold" panose="02000800000000000000" pitchFamily="2" charset="0"/>
      <p:bold r:id="rId69"/>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7" autoAdjust="0"/>
    <p:restoredTop sz="85051" autoAdjust="0"/>
  </p:normalViewPr>
  <p:slideViewPr>
    <p:cSldViewPr showGuides="1">
      <p:cViewPr varScale="1">
        <p:scale>
          <a:sx n="50" d="100"/>
          <a:sy n="50" d="100"/>
        </p:scale>
        <p:origin x="906" y="60"/>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492353200"/>
        <c:axId val="49235084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492353200"/>
        <c:scaling>
          <c:orientation val="minMax"/>
        </c:scaling>
        <c:delete val="1"/>
        <c:axPos val="b"/>
        <c:numFmt formatCode="General" sourceLinked="0"/>
        <c:majorTickMark val="in"/>
        <c:minorTickMark val="none"/>
        <c:tickLblPos val="nextTo"/>
        <c:crossAx val="492350848"/>
        <c:crosses val="autoZero"/>
        <c:auto val="1"/>
        <c:lblAlgn val="ctr"/>
        <c:lblOffset val="100"/>
        <c:tickLblSkip val="1"/>
        <c:tickMarkSkip val="1"/>
        <c:noMultiLvlLbl val="0"/>
      </c:catAx>
      <c:valAx>
        <c:axId val="49235084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9235320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485422664"/>
        <c:axId val="48541796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485422664"/>
        <c:scaling>
          <c:orientation val="minMax"/>
        </c:scaling>
        <c:delete val="1"/>
        <c:axPos val="b"/>
        <c:numFmt formatCode="General" sourceLinked="0"/>
        <c:majorTickMark val="out"/>
        <c:minorTickMark val="none"/>
        <c:tickLblPos val="nextTo"/>
        <c:crossAx val="485417960"/>
        <c:crosses val="autoZero"/>
        <c:auto val="1"/>
        <c:lblAlgn val="ctr"/>
        <c:lblOffset val="100"/>
        <c:noMultiLvlLbl val="0"/>
      </c:catAx>
      <c:valAx>
        <c:axId val="48541796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2266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485418352"/>
        <c:axId val="48542658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485418352"/>
        <c:scaling>
          <c:orientation val="minMax"/>
        </c:scaling>
        <c:delete val="1"/>
        <c:axPos val="b"/>
        <c:numFmt formatCode="General" sourceLinked="0"/>
        <c:majorTickMark val="out"/>
        <c:minorTickMark val="none"/>
        <c:tickLblPos val="nextTo"/>
        <c:crossAx val="485426584"/>
        <c:crosses val="autoZero"/>
        <c:auto val="1"/>
        <c:lblAlgn val="ctr"/>
        <c:lblOffset val="100"/>
        <c:noMultiLvlLbl val="0"/>
      </c:catAx>
      <c:valAx>
        <c:axId val="48542658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1835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485421880"/>
        <c:axId val="48541952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485421880"/>
        <c:scaling>
          <c:orientation val="minMax"/>
        </c:scaling>
        <c:delete val="0"/>
        <c:axPos val="b"/>
        <c:numFmt formatCode="General" sourceLinked="0"/>
        <c:majorTickMark val="out"/>
        <c:minorTickMark val="none"/>
        <c:tickLblPos val="none"/>
        <c:crossAx val="485419528"/>
        <c:crosses val="autoZero"/>
        <c:auto val="1"/>
        <c:lblAlgn val="ctr"/>
        <c:lblOffset val="100"/>
        <c:noMultiLvlLbl val="0"/>
      </c:catAx>
      <c:valAx>
        <c:axId val="48541952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21880"/>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485426976"/>
        <c:axId val="48542031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485426976"/>
        <c:scaling>
          <c:orientation val="minMax"/>
        </c:scaling>
        <c:delete val="0"/>
        <c:axPos val="b"/>
        <c:numFmt formatCode="General" sourceLinked="0"/>
        <c:majorTickMark val="out"/>
        <c:minorTickMark val="none"/>
        <c:tickLblPos val="none"/>
        <c:crossAx val="485420312"/>
        <c:crosses val="autoZero"/>
        <c:auto val="1"/>
        <c:lblAlgn val="ctr"/>
        <c:lblOffset val="100"/>
        <c:noMultiLvlLbl val="0"/>
      </c:catAx>
      <c:valAx>
        <c:axId val="48542031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2697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Rum</c:v>
                </c:pt>
              </c:strCache>
            </c:strRef>
          </c:tx>
          <c:spPr>
            <a:solidFill>
              <a:schemeClr val="accent2"/>
            </a:solidFill>
          </c:spPr>
          <c:invertIfNegative val="0"/>
          <c:val>
            <c:numRef>
              <c:f>Sheet1!$B$2:$B$5</c:f>
              <c:numCache>
                <c:formatCode>General</c:formatCode>
                <c:ptCount val="4"/>
                <c:pt idx="0">
                  <c:v>7</c:v>
                </c:pt>
                <c:pt idx="1">
                  <c:v>10</c:v>
                </c:pt>
                <c:pt idx="2">
                  <c:v>9</c:v>
                </c:pt>
                <c:pt idx="3">
                  <c:v>11</c:v>
                </c:pt>
              </c:numCache>
            </c:numRef>
          </c:val>
        </c:ser>
        <c:ser>
          <c:idx val="2"/>
          <c:order val="2"/>
          <c:tx>
            <c:strRef>
              <c:f>Sheet1!$C$1</c:f>
              <c:strCache>
                <c:ptCount val="1"/>
                <c:pt idx="0">
                  <c:v>Synthetic</c:v>
                </c:pt>
              </c:strCache>
            </c:strRef>
          </c:tx>
          <c:invertIfNegative val="0"/>
          <c:val>
            <c:numRef>
              <c:f>Sheet1!$C$2:$C$5</c:f>
              <c:numCache>
                <c:formatCode>General</c:formatCode>
                <c:ptCount val="4"/>
                <c:pt idx="0">
                  <c:v>4</c:v>
                </c:pt>
                <c:pt idx="1">
                  <c:v>3</c:v>
                </c:pt>
                <c:pt idx="2">
                  <c:v>3</c:v>
                </c:pt>
                <c:pt idx="3">
                  <c:v>5</c:v>
                </c:pt>
              </c:numCache>
            </c:numRef>
          </c:val>
        </c:ser>
        <c:dLbls>
          <c:showLegendKey val="0"/>
          <c:showVal val="0"/>
          <c:showCatName val="0"/>
          <c:showSerName val="0"/>
          <c:showPercent val="0"/>
          <c:showBubbleSize val="0"/>
        </c:dLbls>
        <c:gapWidth val="150"/>
        <c:axId val="485424624"/>
        <c:axId val="48542854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Sheet1!$A$2:$A$5</c15:sqref>
                        </c15:formulaRef>
                      </c:ext>
                    </c:extLst>
                    <c:numCache>
                      <c:formatCode>General</c:formatCode>
                      <c:ptCount val="4"/>
                      <c:pt idx="0">
                        <c:v>0</c:v>
                      </c:pt>
                      <c:pt idx="1">
                        <c:v>0</c:v>
                      </c:pt>
                      <c:pt idx="2">
                        <c:v>0</c:v>
                      </c:pt>
                      <c:pt idx="3">
                        <c:v>0</c:v>
                      </c:pt>
                    </c:numCache>
                  </c:numRef>
                </c:val>
              </c15:ser>
            </c15:filteredBarSeries>
          </c:ext>
        </c:extLst>
      </c:barChart>
      <c:catAx>
        <c:axId val="485424624"/>
        <c:scaling>
          <c:orientation val="minMax"/>
        </c:scaling>
        <c:delete val="1"/>
        <c:axPos val="b"/>
        <c:numFmt formatCode="General" sourceLinked="0"/>
        <c:majorTickMark val="out"/>
        <c:minorTickMark val="none"/>
        <c:tickLblPos val="nextTo"/>
        <c:crossAx val="485428544"/>
        <c:crosses val="autoZero"/>
        <c:auto val="1"/>
        <c:lblAlgn val="ctr"/>
        <c:lblOffset val="100"/>
        <c:noMultiLvlLbl val="0"/>
      </c:catAx>
      <c:valAx>
        <c:axId val="48542854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24624"/>
        <c:crosses val="autoZero"/>
        <c:crossBetween val="between"/>
      </c:valAx>
      <c:spPr>
        <a:effectLst/>
      </c:spPr>
    </c:plotArea>
    <c:legend>
      <c:legendPos val="r"/>
      <c:layout>
        <c:manualLayout>
          <c:xMode val="edge"/>
          <c:yMode val="edge"/>
          <c:x val="0.87307470424696065"/>
          <c:y val="3.7333432494491905E-2"/>
          <c:w val="0.12692529575303918"/>
          <c:h val="0.14138968166169311"/>
        </c:manualLayout>
      </c:layout>
      <c:overlay val="0"/>
      <c:txPr>
        <a:bodyPr/>
        <a:lstStyle/>
        <a:p>
          <a:pPr>
            <a:defRPr sz="3600">
              <a:latin typeface="nevis Bold" panose="02000800000000000000" pitchFamily="2"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492353984"/>
        <c:axId val="49235712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492353984"/>
        <c:scaling>
          <c:orientation val="minMax"/>
        </c:scaling>
        <c:delete val="1"/>
        <c:axPos val="b"/>
        <c:numFmt formatCode="General" sourceLinked="0"/>
        <c:majorTickMark val="in"/>
        <c:minorTickMark val="none"/>
        <c:tickLblPos val="nextTo"/>
        <c:crossAx val="492357120"/>
        <c:crosses val="autoZero"/>
        <c:auto val="1"/>
        <c:lblAlgn val="ctr"/>
        <c:lblOffset val="100"/>
        <c:tickLblSkip val="1"/>
        <c:tickMarkSkip val="1"/>
        <c:noMultiLvlLbl val="0"/>
      </c:catAx>
      <c:valAx>
        <c:axId val="49235712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92353984"/>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492347712"/>
        <c:axId val="49235516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492347712"/>
        <c:scaling>
          <c:orientation val="minMax"/>
        </c:scaling>
        <c:delete val="1"/>
        <c:axPos val="b"/>
        <c:numFmt formatCode="General" sourceLinked="0"/>
        <c:majorTickMark val="in"/>
        <c:minorTickMark val="none"/>
        <c:tickLblPos val="nextTo"/>
        <c:crossAx val="492355160"/>
        <c:crosses val="autoZero"/>
        <c:auto val="1"/>
        <c:lblAlgn val="ctr"/>
        <c:lblOffset val="100"/>
        <c:tickLblSkip val="1"/>
        <c:tickMarkSkip val="1"/>
        <c:noMultiLvlLbl val="0"/>
      </c:catAx>
      <c:valAx>
        <c:axId val="49235516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9234771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492356336"/>
        <c:axId val="49235672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492356336"/>
        <c:scaling>
          <c:orientation val="minMax"/>
        </c:scaling>
        <c:delete val="1"/>
        <c:axPos val="b"/>
        <c:numFmt formatCode="General" sourceLinked="0"/>
        <c:majorTickMark val="in"/>
        <c:minorTickMark val="none"/>
        <c:tickLblPos val="nextTo"/>
        <c:crossAx val="492356728"/>
        <c:crosses val="autoZero"/>
        <c:auto val="1"/>
        <c:lblAlgn val="ctr"/>
        <c:lblOffset val="100"/>
        <c:tickLblSkip val="1"/>
        <c:tickMarkSkip val="1"/>
        <c:noMultiLvlLbl val="0"/>
      </c:catAx>
      <c:valAx>
        <c:axId val="49235672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9235633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485430112"/>
        <c:axId val="48543128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485430112"/>
        <c:scaling>
          <c:orientation val="minMax"/>
        </c:scaling>
        <c:delete val="1"/>
        <c:axPos val="b"/>
        <c:numFmt formatCode="General" sourceLinked="0"/>
        <c:majorTickMark val="in"/>
        <c:minorTickMark val="none"/>
        <c:tickLblPos val="nextTo"/>
        <c:crossAx val="485431288"/>
        <c:crosses val="autoZero"/>
        <c:auto val="1"/>
        <c:lblAlgn val="ctr"/>
        <c:lblOffset val="100"/>
        <c:tickLblSkip val="1"/>
        <c:tickMarkSkip val="1"/>
        <c:noMultiLvlLbl val="0"/>
      </c:catAx>
      <c:valAx>
        <c:axId val="48543128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3011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485430504"/>
        <c:axId val="48543246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485430504"/>
        <c:scaling>
          <c:orientation val="minMax"/>
        </c:scaling>
        <c:delete val="1"/>
        <c:axPos val="b"/>
        <c:numFmt formatCode="General" sourceLinked="0"/>
        <c:majorTickMark val="in"/>
        <c:minorTickMark val="none"/>
        <c:tickLblPos val="nextTo"/>
        <c:crossAx val="485432464"/>
        <c:crosses val="autoZero"/>
        <c:auto val="1"/>
        <c:lblAlgn val="ctr"/>
        <c:lblOffset val="100"/>
        <c:tickLblSkip val="1"/>
        <c:tickMarkSkip val="1"/>
        <c:noMultiLvlLbl val="0"/>
      </c:catAx>
      <c:valAx>
        <c:axId val="48543246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30504"/>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485432856"/>
        <c:axId val="48543089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485432856"/>
        <c:scaling>
          <c:orientation val="minMax"/>
        </c:scaling>
        <c:delete val="1"/>
        <c:axPos val="b"/>
        <c:numFmt formatCode="General" sourceLinked="0"/>
        <c:majorTickMark val="out"/>
        <c:minorTickMark val="none"/>
        <c:tickLblPos val="nextTo"/>
        <c:crossAx val="485430896"/>
        <c:crosses val="autoZero"/>
        <c:auto val="1"/>
        <c:lblAlgn val="ctr"/>
        <c:lblOffset val="100"/>
        <c:noMultiLvlLbl val="0"/>
      </c:catAx>
      <c:valAx>
        <c:axId val="48543089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3285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485425408"/>
        <c:axId val="48541756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485425408"/>
        <c:scaling>
          <c:orientation val="minMax"/>
        </c:scaling>
        <c:delete val="1"/>
        <c:axPos val="b"/>
        <c:numFmt formatCode="General" sourceLinked="0"/>
        <c:majorTickMark val="out"/>
        <c:minorTickMark val="none"/>
        <c:tickLblPos val="nextTo"/>
        <c:crossAx val="485417568"/>
        <c:crosses val="autoZero"/>
        <c:auto val="1"/>
        <c:lblAlgn val="ctr"/>
        <c:lblOffset val="100"/>
        <c:noMultiLvlLbl val="0"/>
      </c:catAx>
      <c:valAx>
        <c:axId val="48541756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2540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485425016"/>
        <c:axId val="48542227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485425016"/>
        <c:scaling>
          <c:orientation val="minMax"/>
        </c:scaling>
        <c:delete val="1"/>
        <c:axPos val="b"/>
        <c:numFmt formatCode="General" sourceLinked="0"/>
        <c:majorTickMark val="out"/>
        <c:minorTickMark val="none"/>
        <c:tickLblPos val="nextTo"/>
        <c:crossAx val="485422272"/>
        <c:crosses val="autoZero"/>
        <c:auto val="1"/>
        <c:lblAlgn val="ctr"/>
        <c:lblOffset val="100"/>
        <c:noMultiLvlLbl val="0"/>
      </c:catAx>
      <c:valAx>
        <c:axId val="48542227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8542501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12/22/2014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12/22/2014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URL’s to</a:t>
            </a:r>
            <a:r>
              <a:rPr lang="en-US" baseline="0" dirty="0" smtClean="0"/>
              <a:t> open in link.html in Chrome</a:t>
            </a:r>
          </a:p>
          <a:p>
            <a:pPr marL="0" indent="0">
              <a:buFontTx/>
              <a:buNone/>
            </a:pPr>
            <a:r>
              <a:rPr lang="en-US" baseline="0" dirty="0" smtClean="0"/>
              <a:t>VS Solution</a:t>
            </a:r>
          </a:p>
          <a:p>
            <a:pPr marL="0" indent="0">
              <a:buFontTx/>
              <a:buNone/>
            </a:pPr>
            <a:r>
              <a:rPr lang="en-US" baseline="0" dirty="0" smtClean="0"/>
              <a:t>CMD Line</a:t>
            </a:r>
          </a:p>
          <a:p>
            <a:pPr marL="0" indent="0">
              <a:buFontTx/>
              <a:buNone/>
            </a:pPr>
            <a:r>
              <a:rPr lang="en-US" baseline="0" dirty="0" err="1" smtClean="0"/>
              <a:t>ZoomIt</a:t>
            </a:r>
            <a:endParaRPr lang="en-US" baseline="0"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2</a:t>
            </a:fld>
            <a:endParaRPr lang="en-US" dirty="0"/>
          </a:p>
        </p:txBody>
      </p:sp>
    </p:spTree>
    <p:extLst>
      <p:ext uri="{BB962C8B-B14F-4D97-AF65-F5344CB8AC3E}">
        <p14:creationId xmlns:p14="http://schemas.microsoft.com/office/powerpoint/2010/main" val="610995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Assets</a:t>
            </a:r>
            <a:r>
              <a:rPr lang="en-US" baseline="0" dirty="0" smtClean="0"/>
              <a:t> loaded</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a custom metric? Time to password focus in this example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146506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performance isn’t defined by a single number, score or moment. </a:t>
            </a:r>
          </a:p>
          <a:p>
            <a:endParaRPr lang="en-US" dirty="0" smtClean="0"/>
          </a:p>
          <a:p>
            <a:r>
              <a:rPr lang="en-US" dirty="0" smtClean="0"/>
              <a:t>One page may take 3 seconds to load, but not display anything until the 2.5 second mark. </a:t>
            </a:r>
          </a:p>
          <a:p>
            <a:r>
              <a:rPr lang="en-US" dirty="0" smtClean="0"/>
              <a:t>Another page</a:t>
            </a:r>
            <a:r>
              <a:rPr lang="en-US" baseline="0" dirty="0" smtClean="0"/>
              <a:t> </a:t>
            </a:r>
            <a:r>
              <a:rPr lang="en-US" dirty="0" smtClean="0"/>
              <a:t>may take</a:t>
            </a:r>
            <a:r>
              <a:rPr lang="en-US" baseline="0" dirty="0" smtClean="0"/>
              <a:t> </a:t>
            </a:r>
            <a:r>
              <a:rPr lang="en-US" dirty="0" smtClean="0"/>
              <a:t>5 seconds to load, but display the majority of the content after only</a:t>
            </a:r>
            <a:r>
              <a:rPr lang="en-US" baseline="0" dirty="0" smtClean="0"/>
              <a:t> a </a:t>
            </a:r>
            <a:r>
              <a:rPr lang="en-US" dirty="0" smtClean="0"/>
              <a:t>second. </a:t>
            </a:r>
          </a:p>
          <a:p>
            <a:endParaRPr lang="en-US" dirty="0" smtClean="0"/>
          </a:p>
          <a:p>
            <a:r>
              <a:rPr lang="en-US" dirty="0" smtClean="0"/>
              <a:t>Despite taking 2 seconds longer in total, the second page may be the better experience.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Perceived metrics attempt to take situations like this into account</a:t>
            </a:r>
            <a:r>
              <a:rPr lang="en-US" baseline="0" dirty="0" smtClean="0"/>
              <a:t> – but its an imprecise science. </a:t>
            </a:r>
            <a:r>
              <a:rPr lang="en-US" dirty="0" smtClean="0"/>
              <a:t>Whereas traditional metrics focused on a single moment, Perceived metrics attempt to measure the full experience. They focuses not just on how long it took for everything to display on a page, but how the page progressed from start to finish. </a:t>
            </a:r>
            <a:r>
              <a:rPr lang="en-US" baseline="0" dirty="0" smtClean="0"/>
              <a:t>Google, Microsoft and several other vendors have attempted to produce Perceived metrics, but those attempts have mostly failed due to the complexity of the approach. SpeedIndex is currently the best we have. </a:t>
            </a:r>
          </a:p>
          <a:p>
            <a:endParaRPr lang="en-US" baseline="0" dirty="0" smtClean="0"/>
          </a:p>
          <a:p>
            <a:r>
              <a:rPr lang="en-US" baseline="0" dirty="0" smtClean="0"/>
              <a:t>More on that in a bit.</a:t>
            </a:r>
            <a:endParaRPr lang="en-US" dirty="0" smtClean="0"/>
          </a:p>
          <a:p>
            <a:endParaRPr lang="en-US" dirty="0" smtClean="0"/>
          </a:p>
          <a:p>
            <a:r>
              <a:rPr lang="en-US" dirty="0" smtClean="0"/>
              <a:t>Perceived:</a:t>
            </a:r>
          </a:p>
          <a:p>
            <a:pPr marL="171450" indent="-171450">
              <a:buFontTx/>
              <a:buChar char="-"/>
            </a:pPr>
            <a:r>
              <a:rPr lang="en-US" dirty="0" smtClean="0"/>
              <a:t>Google’s Above The Fold Render Time</a:t>
            </a:r>
            <a:r>
              <a:rPr lang="en-US" baseline="0" dirty="0" smtClean="0"/>
              <a:t>: http://assets.en.oreilly.com/1/event/62/Above%20the%20Fold%20Time_%20Measuring%20Web%20Page%20Performance%20Visually%20Presentation.pdf</a:t>
            </a:r>
          </a:p>
          <a:p>
            <a:pPr marL="171450" indent="-171450">
              <a:buFontTx/>
              <a:buChar char="-"/>
            </a:pPr>
            <a:r>
              <a:rPr lang="en-US" baseline="0" dirty="0" smtClean="0"/>
              <a:t>Speed Index: https://sites.google.com/a/webpagetest.org/docs/using-webpagetest/metrics/speed-index</a:t>
            </a:r>
          </a:p>
          <a:p>
            <a:pPr marL="171450" indent="-171450">
              <a:buFontTx/>
              <a:buChar char="-"/>
            </a:pPr>
            <a:r>
              <a:rPr lang="en-US" baseline="0" dirty="0" smtClean="0"/>
              <a:t>Microsoft’s Page Phase Time: http://cdn.oreillystatic.com/en/assets/1/event/99/Going%20Beyond%20onload%20-%20How%20Fast%20Does%20It%20Feel_%20Presentation.pptx</a:t>
            </a:r>
          </a:p>
          <a:p>
            <a:pPr marL="171450" indent="-171450">
              <a:buFontTx/>
              <a:buChar char="-"/>
            </a:pPr>
            <a:r>
              <a:rPr lang="en-US" baseline="0" dirty="0" smtClean="0"/>
              <a:t>User-ready: http://cdn.oreillystatic.com/en/assets/1/event/99/Going%20Beyond%20onload%20-%20How%20Fast%20Does%20It%20Feel_%20Presentation%201.pdf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3703577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18</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19</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20</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21</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smtClean="0"/>
          </a:p>
          <a:p>
            <a:r>
              <a:rPr lang="en-US" dirty="0" smtClean="0"/>
              <a:t>Mention</a:t>
            </a:r>
            <a:r>
              <a:rPr lang="en-US" baseline="0" dirty="0" smtClean="0"/>
              <a:t> Full Stack Web Perf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22</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23</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24</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25</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smtClean="0"/>
              <a:t>Sturges formula is a good starting point to figure out 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26</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smtClean="0"/>
              <a:t>Sturges formula is a good starting point to figure out 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27</a:t>
            </a:fld>
            <a:endParaRPr lang="en-US" dirty="0"/>
          </a:p>
        </p:txBody>
      </p:sp>
    </p:spTree>
    <p:extLst>
      <p:ext uri="{BB962C8B-B14F-4D97-AF65-F5344CB8AC3E}">
        <p14:creationId xmlns:p14="http://schemas.microsoft.com/office/powerpoint/2010/main" val="492602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too often we as developers</a:t>
            </a:r>
            <a:r>
              <a:rPr lang="en-US" baseline="0" dirty="0" smtClean="0"/>
              <a:t> suffer from “works on my machine” syndrome.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28</a:t>
            </a:fld>
            <a:endParaRPr lang="en-US" dirty="0"/>
          </a:p>
        </p:txBody>
      </p:sp>
    </p:spTree>
    <p:extLst>
      <p:ext uri="{BB962C8B-B14F-4D97-AF65-F5344CB8AC3E}">
        <p14:creationId xmlns:p14="http://schemas.microsoft.com/office/powerpoint/2010/main" val="1853530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Only technique that measures the “last mile”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Potentially generates lots of noise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fast is the page</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29</a:t>
            </a:fld>
            <a:endParaRPr lang="en-US" dirty="0"/>
          </a:p>
        </p:txBody>
      </p:sp>
    </p:spTree>
    <p:extLst>
      <p:ext uri="{BB962C8B-B14F-4D97-AF65-F5344CB8AC3E}">
        <p14:creationId xmlns:p14="http://schemas.microsoft.com/office/powerpoint/2010/main" val="1776851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window.performance.timing</a:t>
            </a:r>
          </a:p>
          <a:p>
            <a:pPr marL="171450" indent="-171450">
              <a:buFontTx/>
              <a:buChar char="-"/>
            </a:pPr>
            <a:r>
              <a:rPr lang="en-US" b="1" dirty="0" smtClean="0"/>
              <a:t>Navigation</a:t>
            </a:r>
            <a:r>
              <a:rPr lang="en-US" b="1" baseline="0" dirty="0" smtClean="0"/>
              <a:t> Timing Bookmarklet</a:t>
            </a:r>
          </a:p>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31</a:t>
            </a:fld>
            <a:endParaRPr lang="en-US" dirty="0"/>
          </a:p>
        </p:txBody>
      </p:sp>
    </p:spTree>
    <p:extLst>
      <p:ext uri="{BB962C8B-B14F-4D97-AF65-F5344CB8AC3E}">
        <p14:creationId xmlns:p14="http://schemas.microsoft.com/office/powerpoint/2010/main" val="2672825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table(window.performance.getEntriesByType('resource'))</a:t>
            </a:r>
          </a:p>
          <a:p>
            <a:pPr marL="171450" indent="-171450">
              <a:buFontTx/>
              <a:buChar char="-"/>
            </a:pPr>
            <a:r>
              <a:rPr lang="en-US" b="1" dirty="0" smtClean="0"/>
              <a:t>Resource Timing 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33</a:t>
            </a:fld>
            <a:endParaRPr lang="en-US" dirty="0"/>
          </a:p>
        </p:txBody>
      </p:sp>
    </p:spTree>
    <p:extLst>
      <p:ext uri="{BB962C8B-B14F-4D97-AF65-F5344CB8AC3E}">
        <p14:creationId xmlns:p14="http://schemas.microsoft.com/office/powerpoint/2010/main" val="50374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talk quick about how we measure web sites performance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154750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Consolas" panose="020B0609020204030204" pitchFamily="49" charset="0"/>
              <a:cs typeface="Consolas" panose="020B0609020204030204" pitchFamily="49"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nsolas" panose="020B0609020204030204" pitchFamily="49" charset="0"/>
                <a:cs typeface="Consolas" panose="020B0609020204030204" pitchFamily="49" charset="0"/>
              </a:rPr>
              <a:t>http://bigqueri.es/t/how-many-and-which-resources-have-timing-allow-origin-for-resource-timing/152</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34</a:t>
            </a:fld>
            <a:endParaRPr lang="en-US" dirty="0"/>
          </a:p>
        </p:txBody>
      </p:sp>
    </p:spTree>
    <p:extLst>
      <p:ext uri="{BB962C8B-B14F-4D97-AF65-F5344CB8AC3E}">
        <p14:creationId xmlns:p14="http://schemas.microsoft.com/office/powerpoint/2010/main" val="428231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Mascot.cshtml</a:t>
            </a:r>
          </a:p>
          <a:p>
            <a:pPr marL="171450" indent="-171450">
              <a:buFontTx/>
              <a:buChar char="-"/>
            </a:pPr>
            <a:r>
              <a:rPr lang="en-US" b="1" dirty="0" smtClean="0"/>
              <a:t>Performance 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35</a:t>
            </a:fld>
            <a:endParaRPr lang="en-US" dirty="0"/>
          </a:p>
        </p:txBody>
      </p:sp>
    </p:spTree>
    <p:extLst>
      <p:ext uri="{BB962C8B-B14F-4D97-AF65-F5344CB8AC3E}">
        <p14:creationId xmlns:p14="http://schemas.microsoft.com/office/powerpoint/2010/main" val="4226876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rum.js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Browse</a:t>
            </a:r>
            <a:r>
              <a:rPr lang="en-US" b="1" baseline="0" dirty="0" smtClean="0"/>
              <a:t> to see “true” in console</a:t>
            </a:r>
            <a:endParaRPr lang="en-US" b="1"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RumController, Rum, ResourceTiming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Too much data can be a problem, because Chrome/Opera limits to 16KB,</a:t>
            </a:r>
            <a:r>
              <a:rPr lang="en-US" baseline="0" dirty="0" smtClean="0"/>
              <a:t> solve it by: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Re-encoding</a:t>
            </a:r>
            <a:r>
              <a:rPr lang="en-US" baseline="0" dirty="0" smtClean="0"/>
              <a:t> like I do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Split across beacons to get partial results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Use DomString instead of FormData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Fewer resources on a page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Get it sooner by</a:t>
            </a:r>
            <a:r>
              <a:rPr lang="en-US" baseline="0" dirty="0" smtClean="0"/>
              <a:t> flipping flags: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chrome://flags/#enable-experimental-web-platform-features (full in 39)</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about:config dom.enable_resource_timing (full in 34)</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Helps to preserve log on Console and Network tabs</a:t>
            </a:r>
          </a:p>
        </p:txBody>
      </p:sp>
      <p:sp>
        <p:nvSpPr>
          <p:cNvPr id="4" name="Slide Number Placeholder 3"/>
          <p:cNvSpPr>
            <a:spLocks noGrp="1"/>
          </p:cNvSpPr>
          <p:nvPr>
            <p:ph type="sldNum" sz="quarter" idx="10"/>
          </p:nvPr>
        </p:nvSpPr>
        <p:spPr/>
        <p:txBody>
          <a:bodyPr/>
          <a:lstStyle/>
          <a:p>
            <a:fld id="{4A39B329-E67A-6D49-B442-03542797CA5D}" type="slidenum">
              <a:rPr lang="en-US" smtClean="0"/>
              <a:t>36</a:t>
            </a:fld>
            <a:endParaRPr lang="en-US" dirty="0"/>
          </a:p>
        </p:txBody>
      </p:sp>
    </p:spTree>
    <p:extLst>
      <p:ext uri="{BB962C8B-B14F-4D97-AF65-F5344CB8AC3E}">
        <p14:creationId xmlns:p14="http://schemas.microsoft.com/office/powerpoint/2010/main" val="2266145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Limited in browser &amp; geographical coverage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can I make the page faster</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37</a:t>
            </a:fld>
            <a:endParaRPr lang="en-US" dirty="0"/>
          </a:p>
        </p:txBody>
      </p:sp>
    </p:spTree>
    <p:extLst>
      <p:ext uri="{BB962C8B-B14F-4D97-AF65-F5344CB8AC3E}">
        <p14:creationId xmlns:p14="http://schemas.microsoft.com/office/powerpoint/2010/main" val="736313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a:t>
            </a:r>
            <a:r>
              <a:rPr lang="en-US" b="1" baseline="0" dirty="0" smtClean="0"/>
              <a:t> how to basically setup a test and run. But no need to wait w/ pre cooked results</a:t>
            </a:r>
            <a:endParaRPr lang="en-US" b="1" dirty="0" smtClean="0"/>
          </a:p>
          <a:p>
            <a:pPr marL="171450" indent="-171450">
              <a:buFontTx/>
              <a:buChar char="-"/>
            </a:pPr>
            <a:r>
              <a:rPr lang="en-US" b="1" baseline="0" dirty="0" smtClean="0"/>
              <a:t>View All Mascots (Prod) to show all 9 runs and median</a:t>
            </a:r>
          </a:p>
          <a:p>
            <a:pPr marL="628650" lvl="1" indent="-171450">
              <a:buFontTx/>
              <a:buChar char="-"/>
            </a:pPr>
            <a:r>
              <a:rPr lang="en-US" b="1" baseline="0" dirty="0" smtClean="0"/>
              <a:t>Plot Full Results</a:t>
            </a:r>
          </a:p>
          <a:p>
            <a:pPr marL="628650" lvl="1" indent="-171450">
              <a:buFontTx/>
              <a:buChar char="-"/>
            </a:pPr>
            <a:r>
              <a:rPr lang="en-US" b="1" dirty="0" smtClean="0"/>
              <a:t>Waterfall</a:t>
            </a:r>
          </a:p>
          <a:p>
            <a:pPr marL="628650" lvl="1" indent="-171450">
              <a:buFontTx/>
              <a:buChar char="-"/>
            </a:pPr>
            <a:r>
              <a:rPr lang="en-US" b="1" dirty="0" smtClean="0"/>
              <a:t>CPU/Bandwidth Utilization</a:t>
            </a:r>
          </a:p>
          <a:p>
            <a:pPr marL="628650" lvl="1" indent="-171450">
              <a:buFontTx/>
              <a:buChar char="-"/>
            </a:pPr>
            <a:r>
              <a:rPr lang="en-US" b="1" dirty="0" smtClean="0"/>
              <a:t>Connection View</a:t>
            </a:r>
          </a:p>
          <a:p>
            <a:pPr marL="171450" lvl="0" indent="-171450">
              <a:buFontTx/>
              <a:buChar char="-"/>
            </a:pPr>
            <a:r>
              <a:rPr lang="en-US" b="1" dirty="0" smtClean="0"/>
              <a:t>Comparison</a:t>
            </a:r>
          </a:p>
          <a:p>
            <a:pPr marL="628650" lvl="1" indent="-171450">
              <a:buFontTx/>
              <a:buChar char="-"/>
            </a:pPr>
            <a:r>
              <a:rPr lang="en-US" b="1" dirty="0" smtClean="0"/>
              <a:t>Filmstrip &amp; Comparison End Point</a:t>
            </a:r>
          </a:p>
          <a:p>
            <a:pPr marL="628650" lvl="1" indent="-171450">
              <a:buFontTx/>
              <a:buChar char="-"/>
            </a:pPr>
            <a:r>
              <a:rPr lang="en-US" b="1" dirty="0" smtClean="0"/>
              <a:t>“Scrubbing” Waterfall</a:t>
            </a:r>
          </a:p>
          <a:p>
            <a:pPr marL="628650" lvl="1" indent="-171450">
              <a:buFontTx/>
              <a:buChar char="-"/>
            </a:pPr>
            <a:r>
              <a:rPr lang="en-US" b="1" dirty="0" smtClean="0"/>
              <a:t>Visual</a:t>
            </a:r>
            <a:r>
              <a:rPr lang="en-US" b="1" baseline="0" dirty="0" smtClean="0"/>
              <a:t> Completeness Graph</a:t>
            </a:r>
          </a:p>
          <a:p>
            <a:pPr marL="171450" lvl="0" indent="-171450">
              <a:buFontTx/>
              <a:buChar char="-"/>
            </a:pPr>
            <a:r>
              <a:rPr lang="en-US" b="1" baseline="0" dirty="0" smtClean="0"/>
              <a:t>SPOF</a:t>
            </a:r>
          </a:p>
          <a:p>
            <a:pPr marL="628650" lvl="1" indent="-171450">
              <a:buFontTx/>
              <a:buChar char="-"/>
            </a:pPr>
            <a:r>
              <a:rPr lang="en-US" b="1" baseline="0" dirty="0" smtClean="0"/>
              <a:t>Can manipulate many variables, including connection and SPOF</a:t>
            </a:r>
          </a:p>
          <a:p>
            <a:pPr marL="171450" lvl="0" indent="-171450">
              <a:buFontTx/>
              <a:buChar char="-"/>
            </a:pPr>
            <a:r>
              <a:rPr lang="en-US" b="1" baseline="0" dirty="0" smtClean="0"/>
              <a:t>TCP Dump for deep insights</a:t>
            </a:r>
          </a:p>
          <a:p>
            <a:pPr marL="171450" lvl="0" indent="-171450">
              <a:buFontTx/>
              <a:buChar char="-"/>
            </a:pPr>
            <a:r>
              <a:rPr lang="en-US" b="1" baseline="0" dirty="0" smtClean="0"/>
              <a:t>Custom Metrics?</a:t>
            </a:r>
          </a:p>
          <a:p>
            <a:pPr marL="0" lvl="0" indent="0">
              <a:buFontTx/>
              <a:buNone/>
            </a:pPr>
            <a:r>
              <a:rPr lang="en-US" b="1" baseline="0" dirty="0" smtClean="0"/>
              <a:t>[width]</a:t>
            </a:r>
          </a:p>
          <a:p>
            <a:pPr marL="0" lvl="0" indent="0">
              <a:buFontTx/>
              <a:buNone/>
            </a:pPr>
            <a:r>
              <a:rPr lang="en-US" b="1" baseline="0" dirty="0" smtClean="0"/>
              <a:t>Return window.innerWidth;</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38</a:t>
            </a:fld>
            <a:endParaRPr lang="en-US" dirty="0"/>
          </a:p>
        </p:txBody>
      </p:sp>
    </p:spTree>
    <p:extLst>
      <p:ext uri="{BB962C8B-B14F-4D97-AF65-F5344CB8AC3E}">
        <p14:creationId xmlns:p14="http://schemas.microsoft.com/office/powerpoint/2010/main" val="3987103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Fast Is The Page vs How Can I Make</a:t>
            </a:r>
            <a:r>
              <a:rPr lang="en-US" baseline="0" dirty="0" smtClean="0"/>
              <a:t> The Page Faster?</a:t>
            </a:r>
            <a:endParaRPr lang="en-US" dirty="0" smtClean="0"/>
          </a:p>
          <a:p>
            <a:endParaRPr lang="en-US" dirty="0" smtClean="0"/>
          </a:p>
          <a:p>
            <a:r>
              <a:rPr lang="en-US" dirty="0" smtClean="0"/>
              <a:t>The issue with only showing synthetic data is that it typically makes a website appear much faster than it actually is. This has been true since I first started tracking real user metrics back in 2004. My rule-of-thumb is that your real users are experiencing page load times that are </a:t>
            </a:r>
            <a:r>
              <a:rPr lang="en-US" i="1" dirty="0" smtClean="0"/>
              <a:t>twice as long</a:t>
            </a:r>
            <a:r>
              <a:rPr lang="en-US" dirty="0" smtClean="0"/>
              <a:t> as their corresponding synthetic measurements.</a:t>
            </a:r>
          </a:p>
          <a:p>
            <a:endParaRPr lang="en-US" dirty="0" smtClean="0"/>
          </a:p>
          <a:p>
            <a:r>
              <a:rPr lang="en-US" dirty="0" smtClean="0"/>
              <a:t>RUM data, by definition, is from real users. It is the ground truth for what users are experiencing. Synthetic data, even when generated using real browsers over a real network, can never match the diversity of performance variables that exist in the real world: browsers, mobile devices, geo locations, network conditions, user accounts, page view flow, etc. The reason we use synthetic data is that it allows us to create a consistent testing environment by </a:t>
            </a:r>
            <a:r>
              <a:rPr lang="en-US" i="1" dirty="0" smtClean="0"/>
              <a:t>eliminating the variables</a:t>
            </a:r>
            <a:r>
              <a:rPr lang="en-US" dirty="0" smtClean="0"/>
              <a:t>. The variables we choose for synthetic testing matches a segment of users (hopefully) but it can’t capture the diversity of users that actually visit our websites every day. That’s what RUM is for.</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39</a:t>
            </a:fld>
            <a:endParaRPr lang="en-US" dirty="0"/>
          </a:p>
        </p:txBody>
      </p:sp>
    </p:spTree>
    <p:extLst>
      <p:ext uri="{BB962C8B-B14F-4D97-AF65-F5344CB8AC3E}">
        <p14:creationId xmlns:p14="http://schemas.microsoft.com/office/powerpoint/2010/main" val="1906010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gulp psi</a:t>
            </a:r>
          </a:p>
          <a:p>
            <a:pPr marL="171450" indent="-171450">
              <a:buFontTx/>
              <a:buChar char="-"/>
            </a:pPr>
            <a:r>
              <a:rPr lang="en-US" b="1" dirty="0" smtClean="0"/>
              <a:t>gulp</a:t>
            </a:r>
            <a:r>
              <a:rPr lang="en-US" b="1" baseline="0" dirty="0" smtClean="0"/>
              <a:t> </a:t>
            </a:r>
            <a:r>
              <a:rPr lang="en-US" b="1" baseline="0" dirty="0" err="1" smtClean="0"/>
              <a:t>perfbudget</a:t>
            </a:r>
            <a:endParaRPr lang="en-US" b="1" baseline="0" dirty="0" smtClean="0"/>
          </a:p>
          <a:p>
            <a:pPr marL="171450" indent="-171450">
              <a:buFontTx/>
              <a:buChar char="-"/>
            </a:pPr>
            <a:r>
              <a:rPr lang="en-US" b="1" baseline="0" dirty="0" smtClean="0"/>
              <a:t>gulp </a:t>
            </a:r>
            <a:r>
              <a:rPr lang="en-US" b="1" baseline="0" dirty="0" err="1" smtClean="0"/>
              <a:t>phantomas</a:t>
            </a:r>
            <a:endParaRPr lang="en-US" b="1" baseline="0" dirty="0" smtClean="0"/>
          </a:p>
          <a:p>
            <a:pPr marL="171450" indent="-171450">
              <a:buFontTx/>
              <a:buChar char="-"/>
            </a:pPr>
            <a:r>
              <a:rPr lang="en-US" b="1" baseline="0" dirty="0" smtClean="0"/>
              <a:t>gulp </a:t>
            </a:r>
            <a:r>
              <a:rPr lang="en-US" b="1" baseline="0" dirty="0" err="1" smtClean="0"/>
              <a:t>tmi</a:t>
            </a:r>
            <a:endParaRPr lang="en-US" b="1" dirty="0" smtClean="0"/>
          </a:p>
          <a:p>
            <a:endParaRPr lang="en-US" dirty="0" smtClean="0"/>
          </a:p>
          <a:p>
            <a:r>
              <a:rPr lang="en-US" dirty="0" smtClean="0"/>
              <a:t>Optimize an existing feature or asset on the page</a:t>
            </a:r>
          </a:p>
          <a:p>
            <a:r>
              <a:rPr lang="en-US" dirty="0" smtClean="0"/>
              <a:t>Remove an existing feature or asset from the page</a:t>
            </a:r>
          </a:p>
          <a:p>
            <a:r>
              <a:rPr lang="en-US" dirty="0" smtClean="0"/>
              <a:t>Don’t add the new feature or asset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41</a:t>
            </a:fld>
            <a:endParaRPr lang="en-US" dirty="0"/>
          </a:p>
        </p:txBody>
      </p:sp>
    </p:spTree>
    <p:extLst>
      <p:ext uri="{BB962C8B-B14F-4D97-AF65-F5344CB8AC3E}">
        <p14:creationId xmlns:p14="http://schemas.microsoft.com/office/powerpoint/2010/main" val="2379880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Jakob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43</a:t>
            </a:fld>
            <a:endParaRPr lang="en-US" dirty="0"/>
          </a:p>
        </p:txBody>
      </p:sp>
    </p:spTree>
    <p:extLst>
      <p:ext uri="{BB962C8B-B14F-4D97-AF65-F5344CB8AC3E}">
        <p14:creationId xmlns:p14="http://schemas.microsoft.com/office/powerpoint/2010/main" val="1713930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latest schema</a:t>
            </a:r>
          </a:p>
          <a:p>
            <a:pPr marL="171450" indent="-171450">
              <a:buFontTx/>
              <a:buChar char="-"/>
            </a:pPr>
            <a:r>
              <a:rPr lang="en-US" b="1" dirty="0" smtClean="0"/>
              <a:t>Run this query</a:t>
            </a:r>
          </a:p>
          <a:p>
            <a:pPr marL="171450" indent="-171450">
              <a:buFontTx/>
              <a:buChar char="-"/>
            </a:pPr>
            <a:r>
              <a:rPr lang="en-US" b="1" dirty="0" smtClean="0"/>
              <a:t>Run next query</a:t>
            </a:r>
          </a:p>
        </p:txBody>
      </p:sp>
      <p:sp>
        <p:nvSpPr>
          <p:cNvPr id="4" name="Slide Number Placeholder 3"/>
          <p:cNvSpPr>
            <a:spLocks noGrp="1"/>
          </p:cNvSpPr>
          <p:nvPr>
            <p:ph type="sldNum" sz="quarter" idx="10"/>
          </p:nvPr>
        </p:nvSpPr>
        <p:spPr/>
        <p:txBody>
          <a:bodyPr/>
          <a:lstStyle/>
          <a:p>
            <a:fld id="{4A39B329-E67A-6D49-B442-03542797CA5D}" type="slidenum">
              <a:rPr lang="en-US" smtClean="0"/>
              <a:t>44</a:t>
            </a:fld>
            <a:endParaRPr lang="en-US" dirty="0"/>
          </a:p>
        </p:txBody>
      </p:sp>
    </p:spTree>
    <p:extLst>
      <p:ext uri="{BB962C8B-B14F-4D97-AF65-F5344CB8AC3E}">
        <p14:creationId xmlns:p14="http://schemas.microsoft.com/office/powerpoint/2010/main" val="1699463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45</a:t>
            </a:fld>
            <a:endParaRPr lang="en-US" dirty="0"/>
          </a:p>
        </p:txBody>
      </p:sp>
    </p:spTree>
    <p:extLst>
      <p:ext uri="{BB962C8B-B14F-4D97-AF65-F5344CB8AC3E}">
        <p14:creationId xmlns:p14="http://schemas.microsoft.com/office/powerpoint/2010/main" val="377751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Number of Requests: Total/Images/Scripts/CSS</a:t>
            </a:r>
          </a:p>
          <a:p>
            <a:pPr marL="171450" indent="-171450">
              <a:buFontTx/>
              <a:buChar char="-"/>
            </a:pPr>
            <a:r>
              <a:rPr lang="en-US" dirty="0" smtClean="0"/>
              <a:t>Page Weight:</a:t>
            </a:r>
            <a:r>
              <a:rPr lang="en-US" baseline="0" dirty="0" smtClean="0"/>
              <a:t> Total/I</a:t>
            </a:r>
            <a:r>
              <a:rPr lang="en-US" dirty="0" smtClean="0"/>
              <a:t>mages/Scripts/CSS</a:t>
            </a:r>
          </a:p>
          <a:p>
            <a:pPr marL="171450" indent="-171450">
              <a:buFontTx/>
              <a:buChar char="-"/>
            </a:pPr>
            <a:r>
              <a:rPr lang="en-US" dirty="0" smtClean="0"/>
              <a:t>Number of Domains</a:t>
            </a:r>
          </a:p>
          <a:p>
            <a:pPr marL="171450" indent="-171450">
              <a:buFontTx/>
              <a:buChar char="-"/>
            </a:pPr>
            <a:r>
              <a:rPr lang="en-US" dirty="0" smtClean="0"/>
              <a:t>Number</a:t>
            </a:r>
            <a:r>
              <a:rPr lang="en-US" baseline="0" dirty="0" smtClean="0"/>
              <a:t> of Redirects</a:t>
            </a:r>
          </a:p>
          <a:p>
            <a:pPr marL="171450" indent="-171450">
              <a:buFontTx/>
              <a:buChar char="-"/>
            </a:pPr>
            <a:r>
              <a:rPr lang="en-US" baseline="0" dirty="0" smtClean="0"/>
              <a:t>Business Metrics: Sales/Revenue/Items Purchased</a:t>
            </a:r>
            <a:endParaRPr lang="en-US" dirty="0" smtClean="0"/>
          </a:p>
          <a:p>
            <a:pPr marL="171450" indent="-171450">
              <a:buFontTx/>
              <a:buChar char="-"/>
            </a:pPr>
            <a:endParaRPr lang="en-US" dirty="0" smtClean="0"/>
          </a:p>
          <a:p>
            <a:r>
              <a:rPr lang="en-US" dirty="0" smtClean="0"/>
              <a:t>Quantitative</a:t>
            </a:r>
            <a:r>
              <a:rPr lang="en-US" baseline="0" dirty="0" smtClean="0"/>
              <a:t> metrics</a:t>
            </a:r>
            <a:r>
              <a:rPr lang="en-US" dirty="0" smtClean="0"/>
              <a:t> basically tell you nothing about how a page will render. Two pages with the same number of requests or identical weight will render differently depending on how those resources get requested. Their main advantage is that they are much easier to conceptualize during design and development.</a:t>
            </a:r>
          </a:p>
          <a:p>
            <a:pPr marL="171450" indent="-171450">
              <a:buFontTx/>
              <a:buChar char="-"/>
            </a:pPr>
            <a:endParaRPr lang="en-US" dirty="0" smtClean="0"/>
          </a:p>
          <a:p>
            <a:pPr marL="0" indent="0">
              <a:buFontTx/>
              <a:buNone/>
            </a:pPr>
            <a:r>
              <a:rPr lang="en-US" dirty="0" smtClean="0"/>
              <a:t>Rule Based:</a:t>
            </a:r>
          </a:p>
          <a:p>
            <a:pPr marL="171450" indent="-171450">
              <a:buFontTx/>
              <a:buChar char="-"/>
            </a:pPr>
            <a:r>
              <a:rPr lang="en-US" dirty="0" smtClean="0"/>
              <a:t>Page</a:t>
            </a:r>
            <a:r>
              <a:rPr lang="en-US" baseline="0" dirty="0" smtClean="0"/>
              <a:t> Speed </a:t>
            </a:r>
          </a:p>
          <a:p>
            <a:pPr marL="171450" indent="-171450">
              <a:buFontTx/>
              <a:buChar char="-"/>
            </a:pPr>
            <a:r>
              <a:rPr lang="en-US" baseline="0" dirty="0" smtClean="0"/>
              <a:t>YSlow</a:t>
            </a:r>
          </a:p>
          <a:p>
            <a:pPr marL="171450" indent="-171450">
              <a:buFontTx/>
              <a:buChar char="-"/>
            </a:pPr>
            <a:r>
              <a:rPr lang="en-US" baseline="0" dirty="0" smtClean="0"/>
              <a:t>WebPageTest</a:t>
            </a:r>
            <a:endParaRPr lang="en-US" dirty="0" smtClean="0"/>
          </a:p>
          <a:p>
            <a:endParaRPr lang="en-US" dirty="0" smtClean="0"/>
          </a:p>
          <a:p>
            <a:r>
              <a:rPr lang="en-US" dirty="0" smtClean="0"/>
              <a:t>Rule Based metrics are really valuable as a checklist of optimizations you should probably be doing, and are simpler</a:t>
            </a:r>
            <a:r>
              <a:rPr lang="en-US" baseline="0" dirty="0" smtClean="0"/>
              <a:t> than Quantitative metrics (if you can agree on one), but still don’t really tell you anything about how long it takes a page to render.</a:t>
            </a:r>
            <a:endParaRPr lang="en-US" dirty="0" smtClean="0"/>
          </a:p>
          <a:p>
            <a:endParaRPr lang="en-US" dirty="0" smtClean="0"/>
          </a:p>
          <a:p>
            <a:r>
              <a:rPr lang="en-US" dirty="0" smtClean="0"/>
              <a:t>Milestone:</a:t>
            </a:r>
          </a:p>
          <a:p>
            <a:r>
              <a:rPr lang="en-US" dirty="0" smtClean="0"/>
              <a:t>Milestone</a:t>
            </a:r>
            <a:r>
              <a:rPr lang="en-US" baseline="0" dirty="0" smtClean="0"/>
              <a:t> timings are time-based and </a:t>
            </a:r>
            <a:r>
              <a:rPr lang="en-US" dirty="0" smtClean="0"/>
              <a:t>measure performance based on a single point in time. They’re easy to describe</a:t>
            </a:r>
            <a:r>
              <a:rPr lang="en-US" baseline="0" dirty="0" smtClean="0"/>
              <a:t> and track since they are pervasive across tooling. </a:t>
            </a:r>
          </a:p>
          <a:p>
            <a:endParaRPr lang="en-US" baseline="0" dirty="0" smtClean="0"/>
          </a:p>
          <a:p>
            <a:r>
              <a:rPr lang="en-US" baseline="0" dirty="0" smtClean="0"/>
              <a:t>Examples include:</a:t>
            </a:r>
          </a:p>
          <a:p>
            <a:pPr marL="171450" indent="-171450">
              <a:buFontTx/>
              <a:buChar char="-"/>
            </a:pPr>
            <a:r>
              <a:rPr lang="en-US" baseline="0" dirty="0" smtClean="0"/>
              <a:t>Time to First byte</a:t>
            </a:r>
          </a:p>
          <a:p>
            <a:pPr marL="171450" indent="-171450">
              <a:buFontTx/>
              <a:buChar char="-"/>
            </a:pPr>
            <a:r>
              <a:rPr lang="en-US" baseline="0" dirty="0" smtClean="0"/>
              <a:t>Time to First Paint</a:t>
            </a:r>
          </a:p>
          <a:p>
            <a:pPr marL="171450" indent="-171450">
              <a:buFontTx/>
              <a:buChar char="-"/>
            </a:pPr>
            <a:r>
              <a:rPr lang="en-US" baseline="0" dirty="0" smtClean="0"/>
              <a:t>Time to DomContentLoaded</a:t>
            </a:r>
          </a:p>
          <a:p>
            <a:pPr marL="171450" indent="-171450">
              <a:buFontTx/>
              <a:buChar char="-"/>
            </a:pPr>
            <a:r>
              <a:rPr lang="en-US" baseline="0" dirty="0" smtClean="0"/>
              <a:t>Time to Load</a:t>
            </a:r>
          </a:p>
          <a:p>
            <a:pPr marL="171450" indent="-171450">
              <a:buFontTx/>
              <a:buChar char="-"/>
            </a:pPr>
            <a:r>
              <a:rPr lang="en-US" baseline="0" dirty="0" smtClean="0"/>
              <a:t>Time to X/Custom</a:t>
            </a:r>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3544261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46</a:t>
            </a:fld>
            <a:endParaRPr lang="en-US" dirty="0"/>
          </a:p>
        </p:txBody>
      </p:sp>
    </p:spTree>
    <p:extLst>
      <p:ext uri="{BB962C8B-B14F-4D97-AF65-F5344CB8AC3E}">
        <p14:creationId xmlns:p14="http://schemas.microsoft.com/office/powerpoint/2010/main" val="3140900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47</a:t>
            </a:fld>
            <a:endParaRPr lang="en-US" dirty="0"/>
          </a:p>
        </p:txBody>
      </p:sp>
    </p:spTree>
    <p:extLst>
      <p:ext uri="{BB962C8B-B14F-4D97-AF65-F5344CB8AC3E}">
        <p14:creationId xmlns:p14="http://schemas.microsoft.com/office/powerpoint/2010/main" val="1216510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be measured in Chrome via window.chrome.loadTimes().firstPaintTime and in IE via window.performance.timing.msFirstPaint</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t>
            </a:r>
            <a:r>
              <a:rPr lang="en-US" baseline="0" dirty="0" smtClean="0"/>
              <a:t> is ready, assets still loading</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137496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471156"/>
      </p:ext>
    </p:extLst>
  </p:cSld>
  <p:clrMapOvr>
    <a:masterClrMapping/>
  </p:clrMapOvr>
  <p:transition spd="slow">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 Step Bubbles with banners">
    <p:spTree>
      <p:nvGrpSpPr>
        <p:cNvPr id="1" name=""/>
        <p:cNvGrpSpPr/>
        <p:nvPr/>
      </p:nvGrpSpPr>
      <p:grpSpPr>
        <a:xfrm>
          <a:off x="0" y="0"/>
          <a:ext cx="0" cy="0"/>
          <a:chOff x="0" y="0"/>
          <a:chExt cx="0" cy="0"/>
        </a:xfrm>
      </p:grpSpPr>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53256553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 id="2147484127" r:id="rId8"/>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6.png"/><Relationship Id="rId10"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perf.rocks/" TargetMode="External"/><Relationship Id="rId5" Type="http://schemas.openxmlformats.org/officeDocument/2006/relationships/hyperlink" Target="http://perf-tooling.today/" TargetMode="Externa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7.png"/><Relationship Id="rId10" Type="http://schemas.openxmlformats.org/officeDocument/2006/relationships/image" Target="../media/image18.jpg"/><Relationship Id="rId4" Type="http://schemas.openxmlformats.org/officeDocument/2006/relationships/image" Target="../media/image5.pn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NDC LONDON</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X?</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378777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Metrics </a:t>
            </a:r>
            <a:r>
              <a:rPr lang="en-US" dirty="0" smtClean="0"/>
              <a:t>– Percent Complete</a:t>
            </a:r>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062" y="5327364"/>
            <a:ext cx="5184576" cy="2962615"/>
          </a:xfrm>
          <a:prstGeom prst="rect">
            <a:avLst/>
          </a:prstGeom>
          <a:effectLst>
            <a:outerShdw blurRad="50800" dist="38100" dir="5400000" algn="t" rotWithShape="0">
              <a:prstClr val="black">
                <a:alpha val="40000"/>
              </a:prstClr>
            </a:outerShdw>
          </a:effectLst>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3557" y="5327364"/>
            <a:ext cx="5184576" cy="2962615"/>
          </a:xfrm>
          <a:prstGeom prst="rect">
            <a:avLst/>
          </a:prstGeom>
          <a:effectLst>
            <a:outerShdw blurRad="50800" dist="38100" dir="5400000" algn="t" rotWithShape="0">
              <a:prstClr val="black">
                <a:alpha val="40000"/>
              </a:prstClr>
            </a:outerShdw>
          </a:effec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2" y="5327364"/>
            <a:ext cx="5184576" cy="2962615"/>
          </a:xfrm>
          <a:prstGeom prst="rect">
            <a:avLst/>
          </a:prstGeom>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5809" y="5327364"/>
            <a:ext cx="5184576" cy="2962615"/>
          </a:xfrm>
          <a:prstGeom prst="rect">
            <a:avLst/>
          </a:prstGeom>
          <a:effectLst>
            <a:outerShdw blurRad="50800" dist="38100" dir="5400000" algn="t" rotWithShape="0">
              <a:prstClr val="black">
                <a:alpha val="40000"/>
              </a:prstClr>
            </a:outerShdw>
          </a:effec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315" y="5327364"/>
            <a:ext cx="5184576" cy="2962615"/>
          </a:xfrm>
          <a:prstGeom prst="rect">
            <a:avLst/>
          </a:prstGeom>
          <a:effectLst>
            <a:outerShdw blurRad="50800" dist="38100" dir="5400000" algn="t" rotWithShape="0">
              <a:prstClr val="black">
                <a:alpha val="40000"/>
              </a:prstClr>
            </a:outerShdw>
          </a:effectLst>
        </p:spPr>
      </p:pic>
      <p:sp>
        <p:nvSpPr>
          <p:cNvPr id="33" name="Line 5"/>
          <p:cNvSpPr>
            <a:spLocks noChangeShapeType="1"/>
          </p:cNvSpPr>
          <p:nvPr/>
        </p:nvSpPr>
        <p:spPr bwMode="auto">
          <a:xfrm rot="10800000" flipH="1">
            <a:off x="20885" y="4439894"/>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34" name="Oval 33"/>
          <p:cNvSpPr>
            <a:spLocks/>
          </p:cNvSpPr>
          <p:nvPr/>
        </p:nvSpPr>
        <p:spPr bwMode="auto">
          <a:xfrm>
            <a:off x="1250213"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5" name="Oval 34"/>
          <p:cNvSpPr>
            <a:spLocks/>
          </p:cNvSpPr>
          <p:nvPr/>
        </p:nvSpPr>
        <p:spPr bwMode="auto">
          <a:xfrm>
            <a:off x="12068920"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6" name="Oval 35"/>
          <p:cNvSpPr>
            <a:spLocks/>
          </p:cNvSpPr>
          <p:nvPr/>
        </p:nvSpPr>
        <p:spPr bwMode="auto">
          <a:xfrm>
            <a:off x="2246243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7" name="Oval 36"/>
          <p:cNvSpPr>
            <a:spLocks/>
          </p:cNvSpPr>
          <p:nvPr/>
        </p:nvSpPr>
        <p:spPr bwMode="auto">
          <a:xfrm>
            <a:off x="658691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8" name="Oval 37"/>
          <p:cNvSpPr>
            <a:spLocks/>
          </p:cNvSpPr>
          <p:nvPr/>
        </p:nvSpPr>
        <p:spPr bwMode="auto">
          <a:xfrm>
            <a:off x="17551996"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9" name="Text Placeholder 12"/>
          <p:cNvSpPr txBox="1">
            <a:spLocks/>
          </p:cNvSpPr>
          <p:nvPr/>
        </p:nvSpPr>
        <p:spPr>
          <a:xfrm>
            <a:off x="96218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1.0</a:t>
            </a:r>
            <a:endParaRPr lang="en-US" kern="0" dirty="0"/>
          </a:p>
        </p:txBody>
      </p:sp>
      <p:sp>
        <p:nvSpPr>
          <p:cNvPr id="40" name="Text Placeholder 12"/>
          <p:cNvSpPr txBox="1">
            <a:spLocks/>
          </p:cNvSpPr>
          <p:nvPr/>
        </p:nvSpPr>
        <p:spPr>
          <a:xfrm rot="5400000">
            <a:off x="-733436" y="2501516"/>
            <a:ext cx="2592288"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r"/>
            <a:r>
              <a:rPr lang="en-US" kern="0" dirty="0" smtClean="0"/>
              <a:t>TIME</a:t>
            </a:r>
            <a:endParaRPr lang="en-US" kern="0" dirty="0"/>
          </a:p>
        </p:txBody>
      </p:sp>
      <p:sp>
        <p:nvSpPr>
          <p:cNvPr id="41" name="Text Placeholder 12"/>
          <p:cNvSpPr txBox="1">
            <a:spLocks/>
          </p:cNvSpPr>
          <p:nvPr/>
        </p:nvSpPr>
        <p:spPr>
          <a:xfrm>
            <a:off x="6290773"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1.5</a:t>
            </a:r>
            <a:endParaRPr lang="en-US" kern="0" dirty="0"/>
          </a:p>
        </p:txBody>
      </p:sp>
      <p:sp>
        <p:nvSpPr>
          <p:cNvPr id="42" name="Text Placeholder 12"/>
          <p:cNvSpPr txBox="1">
            <a:spLocks/>
          </p:cNvSpPr>
          <p:nvPr/>
        </p:nvSpPr>
        <p:spPr>
          <a:xfrm>
            <a:off x="11835389"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2.0</a:t>
            </a:r>
            <a:endParaRPr lang="en-US" kern="0" dirty="0"/>
          </a:p>
        </p:txBody>
      </p:sp>
      <p:sp>
        <p:nvSpPr>
          <p:cNvPr id="43" name="Text Placeholder 12"/>
          <p:cNvSpPr txBox="1">
            <a:spLocks/>
          </p:cNvSpPr>
          <p:nvPr/>
        </p:nvSpPr>
        <p:spPr>
          <a:xfrm>
            <a:off x="17307997"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2.5</a:t>
            </a:r>
            <a:endParaRPr lang="en-US" kern="0" dirty="0"/>
          </a:p>
        </p:txBody>
      </p:sp>
      <p:sp>
        <p:nvSpPr>
          <p:cNvPr id="44" name="Text Placeholder 12"/>
          <p:cNvSpPr txBox="1">
            <a:spLocks/>
          </p:cNvSpPr>
          <p:nvPr/>
        </p:nvSpPr>
        <p:spPr>
          <a:xfrm>
            <a:off x="2220454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3.0</a:t>
            </a:r>
            <a:endParaRPr lang="en-US" kern="0" dirty="0"/>
          </a:p>
        </p:txBody>
      </p:sp>
      <p:sp>
        <p:nvSpPr>
          <p:cNvPr id="45" name="Line 5"/>
          <p:cNvSpPr>
            <a:spLocks noChangeShapeType="1"/>
          </p:cNvSpPr>
          <p:nvPr/>
        </p:nvSpPr>
        <p:spPr bwMode="auto">
          <a:xfrm rot="10800000" flipH="1">
            <a:off x="22648" y="9291199"/>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46" name="Oval 45"/>
          <p:cNvSpPr>
            <a:spLocks/>
          </p:cNvSpPr>
          <p:nvPr/>
        </p:nvSpPr>
        <p:spPr bwMode="auto">
          <a:xfrm>
            <a:off x="1251976"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7" name="Oval 46"/>
          <p:cNvSpPr>
            <a:spLocks/>
          </p:cNvSpPr>
          <p:nvPr/>
        </p:nvSpPr>
        <p:spPr bwMode="auto">
          <a:xfrm>
            <a:off x="12070683"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8" name="Oval 47"/>
          <p:cNvSpPr>
            <a:spLocks/>
          </p:cNvSpPr>
          <p:nvPr/>
        </p:nvSpPr>
        <p:spPr bwMode="auto">
          <a:xfrm>
            <a:off x="2246420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9" name="Oval 48"/>
          <p:cNvSpPr>
            <a:spLocks/>
          </p:cNvSpPr>
          <p:nvPr/>
        </p:nvSpPr>
        <p:spPr bwMode="auto">
          <a:xfrm>
            <a:off x="658868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0" name="Oval 49"/>
          <p:cNvSpPr>
            <a:spLocks/>
          </p:cNvSpPr>
          <p:nvPr/>
        </p:nvSpPr>
        <p:spPr bwMode="auto">
          <a:xfrm>
            <a:off x="17553759"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1" name="Text Placeholder 12"/>
          <p:cNvSpPr txBox="1">
            <a:spLocks/>
          </p:cNvSpPr>
          <p:nvPr/>
        </p:nvSpPr>
        <p:spPr>
          <a:xfrm>
            <a:off x="1034189"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endParaRPr lang="en-US" kern="0" dirty="0"/>
          </a:p>
        </p:txBody>
      </p:sp>
      <p:sp>
        <p:nvSpPr>
          <p:cNvPr id="52" name="Text Placeholder 12"/>
          <p:cNvSpPr txBox="1">
            <a:spLocks/>
          </p:cNvSpPr>
          <p:nvPr/>
        </p:nvSpPr>
        <p:spPr>
          <a:xfrm rot="5400000">
            <a:off x="-1388365" y="10845824"/>
            <a:ext cx="3905672"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COMPLETE</a:t>
            </a:r>
            <a:endParaRPr lang="en-US" kern="0" dirty="0"/>
          </a:p>
        </p:txBody>
      </p:sp>
      <p:sp>
        <p:nvSpPr>
          <p:cNvPr id="53" name="Text Placeholder 12"/>
          <p:cNvSpPr txBox="1">
            <a:spLocks/>
          </p:cNvSpPr>
          <p:nvPr/>
        </p:nvSpPr>
        <p:spPr>
          <a:xfrm>
            <a:off x="6362781"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endParaRPr lang="en-US" kern="0" dirty="0"/>
          </a:p>
        </p:txBody>
      </p:sp>
      <p:sp>
        <p:nvSpPr>
          <p:cNvPr id="54" name="Text Placeholder 12"/>
          <p:cNvSpPr txBox="1">
            <a:spLocks/>
          </p:cNvSpPr>
          <p:nvPr/>
        </p:nvSpPr>
        <p:spPr>
          <a:xfrm>
            <a:off x="11837152"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14%</a:t>
            </a:r>
            <a:endParaRPr lang="en-US" kern="0" dirty="0"/>
          </a:p>
        </p:txBody>
      </p:sp>
      <p:sp>
        <p:nvSpPr>
          <p:cNvPr id="55" name="Text Placeholder 12"/>
          <p:cNvSpPr txBox="1">
            <a:spLocks/>
          </p:cNvSpPr>
          <p:nvPr/>
        </p:nvSpPr>
        <p:spPr>
          <a:xfrm>
            <a:off x="17309760"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57%</a:t>
            </a:r>
            <a:endParaRPr lang="en-US" kern="0" dirty="0"/>
          </a:p>
        </p:txBody>
      </p:sp>
      <p:sp>
        <p:nvSpPr>
          <p:cNvPr id="56" name="Text Placeholder 12"/>
          <p:cNvSpPr txBox="1">
            <a:spLocks/>
          </p:cNvSpPr>
          <p:nvPr/>
        </p:nvSpPr>
        <p:spPr>
          <a:xfrm>
            <a:off x="22206304"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95%</a:t>
            </a:r>
            <a:endParaRPr lang="en-US" kern="0" dirty="0"/>
          </a:p>
        </p:txBody>
      </p:sp>
    </p:spTree>
    <p:extLst>
      <p:ext uri="{BB962C8B-B14F-4D97-AF65-F5344CB8AC3E}">
        <p14:creationId xmlns:p14="http://schemas.microsoft.com/office/powerpoint/2010/main" val="3617231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PERCEIVED Metrics - 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xmlns:a14="http://schemas.microsoft.com/office/drawing/2010/main">
        <mc:Choice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Implement</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Research</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Histogram</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Histogram</a:t>
            </a:r>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xmlns:a14="http://schemas.microsoft.com/office/drawing/2010/main">
        <mc:Choice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xmlns="">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1281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133851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
        <p:nvSpPr>
          <p:cNvPr id="4" name="TextBox 3"/>
          <p:cNvSpPr txBox="1"/>
          <p:nvPr/>
        </p:nvSpPr>
        <p:spPr>
          <a:xfrm rot="900000">
            <a:off x="11354497" y="6622306"/>
            <a:ext cx="9764757" cy="5386090"/>
          </a:xfrm>
          <a:prstGeom prst="rect">
            <a:avLst/>
          </a:prstGeom>
          <a:noFill/>
        </p:spPr>
        <p:txBody>
          <a:bodyPr wrap="square" rtlCol="0">
            <a:spAutoFit/>
          </a:bodyPr>
          <a:lstStyle/>
          <a:p>
            <a:r>
              <a:rPr lang="en-US" sz="34400" dirty="0" smtClean="0">
                <a:latin typeface="Veneer Extras" panose="02000806000000000000" pitchFamily="50" charset="0"/>
              </a:rPr>
              <a:t>-  +</a:t>
            </a:r>
            <a:endParaRPr lang="en-US" sz="34400" dirty="0">
              <a:latin typeface="Veneer Extras" panose="02000806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0000">
            <a:off x="14089913" y="7155829"/>
            <a:ext cx="4331822" cy="4319044"/>
          </a:xfrm>
          <a:prstGeom prst="rect">
            <a:avLst/>
          </a:prstGeom>
        </p:spPr>
      </p:pic>
      <p:sp>
        <p:nvSpPr>
          <p:cNvPr id="6" name="TextBox 5"/>
          <p:cNvSpPr txBox="1"/>
          <p:nvPr/>
        </p:nvSpPr>
        <p:spPr>
          <a:xfrm rot="900000">
            <a:off x="14451476" y="9585017"/>
            <a:ext cx="3080602" cy="1569660"/>
          </a:xfrm>
          <a:prstGeom prst="rect">
            <a:avLst/>
          </a:prstGeom>
          <a:noFill/>
        </p:spPr>
        <p:txBody>
          <a:bodyPr wrap="square" rtlCol="0">
            <a:prstTxWarp prst="textArchUp">
              <a:avLst/>
            </a:prstTxWarp>
            <a:spAutoFit/>
          </a:bodyPr>
          <a:lstStyle/>
          <a:p>
            <a:r>
              <a:rPr lang="en-US" sz="6000" dirty="0" smtClean="0">
                <a:solidFill>
                  <a:srgbClr val="141313"/>
                </a:solidFill>
                <a:latin typeface="Heavyweight" panose="00000400000000000000" pitchFamily="2" charset="0"/>
              </a:rPr>
              <a:t>works on </a:t>
            </a:r>
            <a:br>
              <a:rPr lang="en-US" sz="6000" dirty="0" smtClean="0">
                <a:solidFill>
                  <a:srgbClr val="141313"/>
                </a:solidFill>
                <a:latin typeface="Heavyweight" panose="00000400000000000000" pitchFamily="2" charset="0"/>
              </a:rPr>
            </a:br>
            <a:r>
              <a:rPr lang="en-US" sz="6000" dirty="0" smtClean="0">
                <a:solidFill>
                  <a:srgbClr val="141313"/>
                </a:solidFill>
                <a:latin typeface="Heavyweight" panose="00000400000000000000" pitchFamily="2" charset="0"/>
              </a:rPr>
              <a:t>my machine</a:t>
            </a:r>
            <a:endParaRPr lang="en-US" sz="6000" dirty="0">
              <a:solidFill>
                <a:srgbClr val="141313"/>
              </a:solidFill>
              <a:latin typeface="Heavyweight" panose="00000400000000000000" pitchFamily="2" charset="0"/>
            </a:endParaRPr>
          </a:p>
        </p:txBody>
      </p:sp>
    </p:spTree>
    <p:extLst>
      <p:ext uri="{BB962C8B-B14F-4D97-AF65-F5344CB8AC3E}">
        <p14:creationId xmlns:p14="http://schemas.microsoft.com/office/powerpoint/2010/main" val="204583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07824" y="2676224"/>
            <a:ext cx="2953917" cy="3154710"/>
          </a:xfrm>
          <a:prstGeom prst="rect">
            <a:avLst/>
          </a:prstGeom>
          <a:noFill/>
        </p:spPr>
        <p:txBody>
          <a:bodyPr wrap="square" rtlCol="0">
            <a:spAutoFit/>
          </a:bodyPr>
          <a:lstStyle/>
          <a:p>
            <a:r>
              <a:rPr lang="en-US" sz="19900" dirty="0" smtClean="0">
                <a:solidFill>
                  <a:schemeClr val="tx1">
                    <a:lumMod val="50000"/>
                  </a:schemeClr>
                </a:solidFill>
                <a:latin typeface="Heavyweight" panose="00000400000000000000" pitchFamily="2" charset="0"/>
              </a:rPr>
              <a:t>“</a:t>
            </a:r>
            <a:endParaRPr lang="en-US" sz="23900" dirty="0">
              <a:solidFill>
                <a:schemeClr val="tx1">
                  <a:lumMod val="50000"/>
                </a:schemeClr>
              </a:solidFill>
              <a:latin typeface="Heavyweight" panose="00000400000000000000" pitchFamily="2" charset="0"/>
            </a:endParaRPr>
          </a:p>
        </p:txBody>
      </p:sp>
      <p:sp>
        <p:nvSpPr>
          <p:cNvPr id="4" name="Title 3"/>
          <p:cNvSpPr>
            <a:spLocks noGrp="1"/>
          </p:cNvSpPr>
          <p:nvPr>
            <p:ph type="title"/>
          </p:nvPr>
        </p:nvSpPr>
        <p:spPr/>
        <p:txBody>
          <a:bodyPr/>
          <a:lstStyle/>
          <a:p>
            <a:r>
              <a:rPr lang="en-US" dirty="0" smtClean="0"/>
              <a:t>Web Performance Working Group</a:t>
            </a:r>
            <a:endParaRPr lang="en-US" dirty="0"/>
          </a:p>
        </p:txBody>
      </p:sp>
      <p:sp>
        <p:nvSpPr>
          <p:cNvPr id="7" name="Text Placeholder 6"/>
          <p:cNvSpPr>
            <a:spLocks noGrp="1"/>
          </p:cNvSpPr>
          <p:nvPr>
            <p:ph type="body" sz="quarter" idx="15"/>
          </p:nvPr>
        </p:nvSpPr>
        <p:spPr>
          <a:xfrm>
            <a:off x="11543929" y="3568984"/>
            <a:ext cx="9505056" cy="2232767"/>
          </a:xfrm>
          <a:prstGeom prst="rect">
            <a:avLst/>
          </a:prstGeom>
        </p:spPr>
        <p:txBody>
          <a:bodyPr>
            <a:noAutofit/>
          </a:bodyPr>
          <a:lstStyle/>
          <a:p>
            <a:r>
              <a:rPr lang="en-US" sz="2800" i="1" dirty="0" smtClean="0">
                <a:latin typeface="Nevis" panose="02000800000000000000" pitchFamily="2" charset="0"/>
              </a:rPr>
              <a:t>	The </a:t>
            </a:r>
            <a:r>
              <a:rPr lang="en-US" sz="2800" i="1" dirty="0">
                <a:latin typeface="Nevis" panose="02000800000000000000" pitchFamily="2" charset="0"/>
              </a:rPr>
              <a:t>mission of the Web Performance Working </a:t>
            </a:r>
            <a:r>
              <a:rPr lang="en-US" sz="2800" i="1" dirty="0" smtClean="0">
                <a:latin typeface="Nevis" panose="02000800000000000000" pitchFamily="2" charset="0"/>
              </a:rPr>
              <a:t>Group is </a:t>
            </a:r>
            <a:r>
              <a:rPr lang="en-US" sz="2800" i="1" dirty="0">
                <a:latin typeface="Nevis" panose="02000800000000000000" pitchFamily="2" charset="0"/>
              </a:rPr>
              <a:t>to provide methods to measure aspects of application performance of user agent features and APIs.</a:t>
            </a:r>
          </a:p>
        </p:txBody>
      </p:sp>
      <p:sp>
        <p:nvSpPr>
          <p:cNvPr id="10" name="Text Placeholder 9"/>
          <p:cNvSpPr>
            <a:spLocks noGrp="1"/>
          </p:cNvSpPr>
          <p:nvPr>
            <p:ph type="body" sz="quarter" idx="26"/>
          </p:nvPr>
        </p:nvSpPr>
        <p:spPr>
          <a:xfrm>
            <a:off x="11183888" y="6800849"/>
            <a:ext cx="3454795" cy="4161607"/>
          </a:xfrm>
        </p:spPr>
        <p:txBody>
          <a:bodyPr/>
          <a:lstStyle/>
          <a:p>
            <a:r>
              <a:rPr lang="en-US" dirty="0" smtClean="0">
                <a:latin typeface="Nevis" panose="02000800000000000000" pitchFamily="2" charset="0"/>
              </a:rPr>
              <a:t>Allows </a:t>
            </a:r>
            <a:r>
              <a:rPr lang="en-US" dirty="0">
                <a:latin typeface="Nevis" panose="02000800000000000000" pitchFamily="2" charset="0"/>
              </a:rPr>
              <a:t>JavaScript mechanisms to provide complete client-side latency measurements within applications</a:t>
            </a:r>
          </a:p>
        </p:txBody>
      </p:sp>
      <p:sp>
        <p:nvSpPr>
          <p:cNvPr id="12" name="Text Placeholder 11"/>
          <p:cNvSpPr>
            <a:spLocks noGrp="1"/>
          </p:cNvSpPr>
          <p:nvPr>
            <p:ph type="body" sz="quarter" idx="28"/>
          </p:nvPr>
        </p:nvSpPr>
        <p:spPr>
          <a:xfrm>
            <a:off x="15144942" y="6800849"/>
            <a:ext cx="3454795" cy="4161607"/>
          </a:xfrm>
        </p:spPr>
        <p:txBody>
          <a:bodyPr/>
          <a:lstStyle/>
          <a:p>
            <a:r>
              <a:rPr lang="en-US" dirty="0" smtClean="0">
                <a:latin typeface="Nevis" panose="02000800000000000000" pitchFamily="2" charset="0"/>
              </a:rPr>
              <a:t>Allow </a:t>
            </a:r>
            <a:r>
              <a:rPr lang="en-US" dirty="0">
                <a:latin typeface="Nevis" panose="02000800000000000000" pitchFamily="2" charset="0"/>
              </a:rPr>
              <a:t>JavaScript mechanisms to collect complete timing information related to resources on a document</a:t>
            </a:r>
          </a:p>
        </p:txBody>
      </p:sp>
      <p:sp>
        <p:nvSpPr>
          <p:cNvPr id="14" name="Text Placeholder 13"/>
          <p:cNvSpPr>
            <a:spLocks noGrp="1"/>
          </p:cNvSpPr>
          <p:nvPr>
            <p:ph type="body" sz="quarter" idx="30"/>
          </p:nvPr>
        </p:nvSpPr>
        <p:spPr>
          <a:xfrm>
            <a:off x="19106357" y="6800849"/>
            <a:ext cx="3454795" cy="4161607"/>
          </a:xfrm>
        </p:spPr>
        <p:txBody>
          <a:bodyPr/>
          <a:lstStyle/>
          <a:p>
            <a:r>
              <a:rPr lang="en-US" dirty="0" smtClean="0">
                <a:latin typeface="Nevis" panose="02000800000000000000" pitchFamily="2" charset="0"/>
              </a:rPr>
              <a:t>Expose </a:t>
            </a:r>
            <a:r>
              <a:rPr lang="en-US" dirty="0">
                <a:latin typeface="Nevis" panose="02000800000000000000" pitchFamily="2" charset="0"/>
              </a:rPr>
              <a:t>a high precision timestamp to developers so they can better measure the performance of their applications</a:t>
            </a:r>
          </a:p>
        </p:txBody>
      </p:sp>
      <p:sp>
        <p:nvSpPr>
          <p:cNvPr id="3" name="Text Placeholder 2"/>
          <p:cNvSpPr>
            <a:spLocks noGrp="1"/>
          </p:cNvSpPr>
          <p:nvPr>
            <p:ph type="body" sz="quarter" idx="31"/>
          </p:nvPr>
        </p:nvSpPr>
        <p:spPr>
          <a:xfrm>
            <a:off x="11615936" y="5916584"/>
            <a:ext cx="3024336" cy="835291"/>
          </a:xfrm>
          <a:prstGeom prst="rect">
            <a:avLst/>
          </a:prstGeom>
        </p:spPr>
        <p:txBody>
          <a:bodyPr/>
          <a:lstStyle/>
          <a:p>
            <a:r>
              <a:rPr lang="en-US" dirty="0" smtClean="0"/>
              <a:t>NAVIGATION</a:t>
            </a:r>
          </a:p>
        </p:txBody>
      </p:sp>
      <p:sp>
        <p:nvSpPr>
          <p:cNvPr id="11" name="Text Placeholder 10"/>
          <p:cNvSpPr>
            <a:spLocks noGrp="1"/>
          </p:cNvSpPr>
          <p:nvPr>
            <p:ph type="body" sz="quarter" idx="39"/>
          </p:nvPr>
        </p:nvSpPr>
        <p:spPr>
          <a:xfrm>
            <a:off x="19539019" y="5916584"/>
            <a:ext cx="3001170" cy="835291"/>
          </a:xfrm>
          <a:prstGeom prst="rect">
            <a:avLst/>
          </a:prstGeom>
        </p:spPr>
        <p:txBody>
          <a:bodyPr/>
          <a:lstStyle/>
          <a:p>
            <a:r>
              <a:rPr lang="en-US" dirty="0" smtClean="0"/>
              <a:t>USER </a:t>
            </a:r>
            <a:endParaRPr lang="en-US" dirty="0"/>
          </a:p>
        </p:txBody>
      </p:sp>
      <p:sp>
        <p:nvSpPr>
          <p:cNvPr id="13" name="Text Placeholder 12"/>
          <p:cNvSpPr>
            <a:spLocks noGrp="1"/>
          </p:cNvSpPr>
          <p:nvPr>
            <p:ph type="body" sz="quarter" idx="41"/>
          </p:nvPr>
        </p:nvSpPr>
        <p:spPr>
          <a:xfrm>
            <a:off x="15578579" y="5916584"/>
            <a:ext cx="3024336" cy="835291"/>
          </a:xfrm>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318971"/>
            <a:ext cx="8954750" cy="4763165"/>
          </a:xfrm>
          <a:prstGeom prst="rect">
            <a:avLst/>
          </a:prstGeom>
        </p:spPr>
      </p:pic>
      <p:cxnSp>
        <p:nvCxnSpPr>
          <p:cNvPr id="5" name="Straight Connector 4"/>
          <p:cNvCxnSpPr/>
          <p:nvPr/>
        </p:nvCxnSpPr>
        <p:spPr bwMode="auto">
          <a:xfrm>
            <a:off x="11255897" y="3569503"/>
            <a:ext cx="0" cy="1699009"/>
          </a:xfrm>
          <a:prstGeom prst="line">
            <a:avLst/>
          </a:prstGeom>
          <a:solidFill>
            <a:srgbClr val="ECB100"/>
          </a:solidFill>
          <a:ln w="63500">
            <a:solidFill>
              <a:schemeClr val="accent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Oval 19"/>
          <p:cNvSpPr/>
          <p:nvPr/>
        </p:nvSpPr>
        <p:spPr bwMode="auto">
          <a:xfrm>
            <a:off x="11162152" y="6348632"/>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5146531" y="6348632"/>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9106971" y="6348632"/>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 Placeholder 2"/>
          <p:cNvSpPr>
            <a:spLocks noGrp="1"/>
          </p:cNvSpPr>
          <p:nvPr>
            <p:ph type="body" sz="quarter" idx="31"/>
          </p:nvPr>
        </p:nvSpPr>
        <p:spPr>
          <a:xfrm>
            <a:off x="15601818" y="10544810"/>
            <a:ext cx="4871101" cy="835291"/>
          </a:xfrm>
          <a:prstGeom prst="rect">
            <a:avLst/>
          </a:prstGeom>
        </p:spPr>
        <p:txBody>
          <a:bodyPr/>
          <a:lstStyle/>
          <a:p>
            <a:r>
              <a:rPr lang="en-US" dirty="0" smtClean="0"/>
              <a:t>AND MORE…</a:t>
            </a:r>
          </a:p>
        </p:txBody>
      </p:sp>
      <p:sp>
        <p:nvSpPr>
          <p:cNvPr id="19" name="Oval 18"/>
          <p:cNvSpPr/>
          <p:nvPr/>
        </p:nvSpPr>
        <p:spPr bwMode="auto">
          <a:xfrm>
            <a:off x="15148035" y="10976858"/>
            <a:ext cx="360040" cy="360040"/>
          </a:xfrm>
          <a:prstGeom prst="ellipse">
            <a:avLst/>
          </a:prstGeom>
          <a:solidFill>
            <a:schemeClr val="tx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5400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1</a:t>
            </a:r>
          </a:p>
        </p:txBody>
      </p:sp>
      <p:sp>
        <p:nvSpPr>
          <p:cNvPr id="3" name="Title 2"/>
          <p:cNvSpPr>
            <a:spLocks noGrp="1"/>
          </p:cNvSpPr>
          <p:nvPr>
            <p:ph type="title"/>
          </p:nvPr>
        </p:nvSpPr>
        <p:spPr/>
        <p:txBody>
          <a:bodyPr/>
          <a:lstStyle/>
          <a:p>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
        <p:nvSpPr>
          <p:cNvPr id="2" name="TextBox 1"/>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97005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 name="TextBox 1"/>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78" name="TextBox 77"/>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83" name="TextBox 8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84" name="TextBox 8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2" name="TextBox 2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
        <p:nvSpPr>
          <p:cNvPr id="23" name="TextBox 22"/>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2" name="Picture 41"/>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4" name="TextBox 43"/>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46" name="TextBox 45"/>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47" name="TextBox 46"/>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Timing</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 name="TextBox 1"/>
          <p:cNvSpPr txBox="1"/>
          <p:nvPr/>
        </p:nvSpPr>
        <p:spPr>
          <a:xfrm>
            <a:off x="3838330" y="3185592"/>
            <a:ext cx="16707339" cy="7540526"/>
          </a:xfrm>
          <a:prstGeom prst="rect">
            <a:avLst/>
          </a:prstGeom>
          <a:noFill/>
        </p:spPr>
        <p:txBody>
          <a:bodyPr wrap="square" rtlCol="0">
            <a:spAutoFit/>
          </a:bodyPr>
          <a:lstStyle/>
          <a:p>
            <a:pPr algn="l"/>
            <a:r>
              <a:rPr lang="en-US" sz="4400" b="1" dirty="0" smtClean="0">
                <a:solidFill>
                  <a:schemeClr val="tx1"/>
                </a:solidFill>
                <a:latin typeface="Consolas" panose="020B0609020204030204" pitchFamily="49" charset="0"/>
                <a:cs typeface="Consolas" panose="020B0609020204030204" pitchFamily="49" charset="0"/>
              </a:rPr>
              <a:t>twttr.ready(</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(twttr</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performance.mark(</a:t>
            </a:r>
            <a:r>
              <a:rPr lang="en-US" sz="4400" b="1" dirty="0">
                <a:solidFill>
                  <a:schemeClr val="accent1"/>
                </a:solidFill>
                <a:latin typeface="Consolas" panose="020B0609020204030204" pitchFamily="49" charset="0"/>
                <a:cs typeface="Consolas" panose="020B0609020204030204" pitchFamily="49" charset="0"/>
              </a:rPr>
              <a:t>'twitter_ready'</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twttr.events.bind(</a:t>
            </a:r>
            <a:r>
              <a:rPr lang="en-US" sz="4400" b="1" dirty="0">
                <a:solidFill>
                  <a:schemeClr val="accent1"/>
                </a:solidFill>
                <a:latin typeface="Consolas" panose="020B0609020204030204" pitchFamily="49" charset="0"/>
                <a:cs typeface="Consolas" panose="020B0609020204030204" pitchFamily="49" charset="0"/>
              </a:rPr>
              <a:t>'rendered'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performance.mark(</a:t>
            </a:r>
            <a:r>
              <a:rPr lang="en-US" sz="4400" b="1" dirty="0">
                <a:solidFill>
                  <a:schemeClr val="accent1"/>
                </a:solidFill>
                <a:latin typeface="Consolas" panose="020B0609020204030204" pitchFamily="49" charset="0"/>
                <a:cs typeface="Consolas" panose="020B0609020204030204" pitchFamily="49" charset="0"/>
              </a:rPr>
              <a:t>'twitter_rendered'</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performance.measure(</a:t>
            </a:r>
            <a:r>
              <a:rPr lang="en-US" sz="4400" b="1" dirty="0">
                <a:solidFill>
                  <a:schemeClr val="accent1"/>
                </a:solidFill>
                <a:latin typeface="Consolas" panose="020B0609020204030204" pitchFamily="49" charset="0"/>
                <a:cs typeface="Consolas" panose="020B0609020204030204" pitchFamily="49" charset="0"/>
              </a:rPr>
              <a:t>'twitter_render_time'</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p>
          <a:p>
            <a:pPr algn="l"/>
            <a:r>
              <a:rPr lang="en-US" sz="4400" b="1" dirty="0">
                <a:solidFill>
                  <a:schemeClr val="tx1"/>
                </a:solidFill>
                <a:latin typeface="Consolas" panose="020B0609020204030204" pitchFamily="49" charset="0"/>
                <a:cs typeface="Consolas" panose="020B0609020204030204" pitchFamily="49" charset="0"/>
              </a:rPr>
              <a:t>});</a:t>
            </a:r>
          </a:p>
        </p:txBody>
      </p:sp>
      <p:sp>
        <p:nvSpPr>
          <p:cNvPr id="10" name="TextBox 9"/>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60450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Beacon</a:t>
            </a:r>
            <a:endParaRPr lang="en-US" dirty="0"/>
          </a:p>
        </p:txBody>
      </p:sp>
      <p:pic>
        <p:nvPicPr>
          <p:cNvPr id="15" name="Picture 1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39</a:t>
            </a:r>
            <a:endParaRPr lang="en-US" sz="4000" dirty="0">
              <a:solidFill>
                <a:schemeClr val="tx1"/>
              </a:solidFill>
              <a:latin typeface="Heavyweight" panose="00000400000000000000" pitchFamily="2" charset="0"/>
            </a:endParaRPr>
          </a:p>
        </p:txBody>
      </p:sp>
      <p:sp>
        <p:nvSpPr>
          <p:cNvPr id="9" name="TextBox 8"/>
          <p:cNvSpPr txBox="1"/>
          <p:nvPr/>
        </p:nvSpPr>
        <p:spPr>
          <a:xfrm>
            <a:off x="2902968"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31</a:t>
            </a:r>
            <a:endParaRPr lang="en-US" sz="4000" dirty="0">
              <a:solidFill>
                <a:schemeClr val="tx1"/>
              </a:solidFill>
              <a:latin typeface="Heavyweight" panose="00000400000000000000" pitchFamily="2" charset="0"/>
            </a:endParaRPr>
          </a:p>
        </p:txBody>
      </p:sp>
      <p:sp>
        <p:nvSpPr>
          <p:cNvPr id="10" name="TextBox 9"/>
          <p:cNvSpPr txBox="1"/>
          <p:nvPr/>
        </p:nvSpPr>
        <p:spPr>
          <a:xfrm>
            <a:off x="526704"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UC</a:t>
            </a:r>
            <a:endParaRPr lang="en-US" sz="4000" dirty="0">
              <a:solidFill>
                <a:schemeClr val="tx1"/>
              </a:solidFill>
              <a:latin typeface="Heavyweight" panose="00000400000000000000" pitchFamily="2" charset="0"/>
            </a:endParaRPr>
          </a:p>
        </p:txBody>
      </p:sp>
      <p:sp>
        <p:nvSpPr>
          <p:cNvPr id="11" name="TextBox 10"/>
          <p:cNvSpPr txBox="1"/>
          <p:nvPr/>
        </p:nvSpPr>
        <p:spPr>
          <a:xfrm>
            <a:off x="2405472" y="3689648"/>
            <a:ext cx="21222840" cy="7540526"/>
          </a:xfrm>
          <a:prstGeom prst="rect">
            <a:avLst/>
          </a:prstGeom>
          <a:noFill/>
        </p:spPr>
        <p:txBody>
          <a:bodyPr wrap="square" rtlCol="0">
            <a:spAutoFit/>
          </a:bodyPr>
          <a:lstStyle/>
          <a:p>
            <a:pPr algn="l"/>
            <a:r>
              <a:rPr lang="en-US" sz="4400" b="1" dirty="0">
                <a:solidFill>
                  <a:schemeClr val="tx1"/>
                </a:solidFill>
                <a:latin typeface="Consolas" panose="020B0609020204030204" pitchFamily="49" charset="0"/>
                <a:cs typeface="Consolas" panose="020B0609020204030204" pitchFamily="49" charset="0"/>
              </a:rPr>
              <a:t>window.addEventListener(</a:t>
            </a:r>
            <a:r>
              <a:rPr lang="en-US" sz="4400" b="1" dirty="0">
                <a:solidFill>
                  <a:schemeClr val="accent1"/>
                </a:solidFill>
                <a:latin typeface="Consolas" panose="020B0609020204030204" pitchFamily="49" charset="0"/>
                <a:cs typeface="Consolas" panose="020B0609020204030204" pitchFamily="49" charset="0"/>
              </a:rPr>
              <a:t>'unload'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var </a:t>
            </a:r>
            <a:r>
              <a:rPr lang="en-US" sz="4400" b="1" dirty="0">
                <a:solidFill>
                  <a:schemeClr val="tx1"/>
                </a:solidFill>
                <a:latin typeface="Consolas" panose="020B0609020204030204" pitchFamily="49" charset="0"/>
                <a:cs typeface="Consolas" panose="020B0609020204030204" pitchFamily="49" charset="0"/>
              </a:rPr>
              <a:t>rum = </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rgbClr val="92D050"/>
                </a:solidFill>
                <a:latin typeface="Consolas" panose="020B0609020204030204" pitchFamily="49" charset="0"/>
                <a:cs typeface="Consolas" panose="020B0609020204030204" pitchFamily="49" charset="0"/>
              </a:rPr>
              <a:t>// build up any beacon data</a:t>
            </a:r>
            <a:endParaRPr lang="en-US" sz="4400" b="1" dirty="0">
              <a:solidFill>
                <a:srgbClr val="92D050"/>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navigation: performance.timing,</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resources</a:t>
            </a:r>
            <a:r>
              <a:rPr lang="en-US" sz="4400" b="1" dirty="0">
                <a:solidFill>
                  <a:schemeClr val="tx1"/>
                </a:solidFill>
                <a:latin typeface="Consolas" panose="020B0609020204030204" pitchFamily="49" charset="0"/>
                <a:cs typeface="Consolas" panose="020B0609020204030204" pitchFamily="49" charset="0"/>
              </a:rPr>
              <a:t>: performance.getEntriesByType(</a:t>
            </a:r>
            <a:r>
              <a:rPr lang="en-US" sz="4400" b="1" dirty="0">
                <a:solidFill>
                  <a:schemeClr val="accent1"/>
                </a:solidFill>
                <a:latin typeface="Consolas" panose="020B0609020204030204" pitchFamily="49" charset="0"/>
                <a:cs typeface="Consolas" panose="020B0609020204030204" pitchFamily="49" charset="0"/>
              </a:rPr>
              <a:t>'resource</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marks</a:t>
            </a:r>
            <a:r>
              <a:rPr lang="en-US" sz="4400" b="1" dirty="0">
                <a:solidFill>
                  <a:schemeClr val="tx1"/>
                </a:solidFill>
                <a:latin typeface="Consolas" panose="020B0609020204030204" pitchFamily="49" charset="0"/>
                <a:cs typeface="Consolas" panose="020B0609020204030204" pitchFamily="49" charset="0"/>
              </a:rPr>
              <a:t>: performance.getEntriesByType(</a:t>
            </a:r>
            <a:r>
              <a:rPr lang="en-US" sz="4400" b="1" dirty="0">
                <a:solidFill>
                  <a:schemeClr val="accent1"/>
                </a:solidFill>
                <a:latin typeface="Consolas" panose="020B0609020204030204" pitchFamily="49" charset="0"/>
                <a:cs typeface="Consolas" panose="020B0609020204030204" pitchFamily="49" charset="0"/>
              </a:rPr>
              <a:t>'mark</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measures: performance.getEntriesByType(</a:t>
            </a:r>
            <a:r>
              <a:rPr lang="en-US" sz="4400" b="1" dirty="0">
                <a:solidFill>
                  <a:schemeClr val="accent1"/>
                </a:solidFill>
                <a:latin typeface="Consolas" panose="020B0609020204030204" pitchFamily="49" charset="0"/>
                <a:cs typeface="Consolas" panose="020B0609020204030204" pitchFamily="49" charset="0"/>
              </a:rPr>
              <a:t>'measure'</a:t>
            </a:r>
            <a:r>
              <a:rPr lang="en-US" sz="4400" b="1" dirty="0">
                <a:solidFill>
                  <a:schemeClr val="tx1"/>
                </a:solidFill>
                <a:latin typeface="Consolas" panose="020B0609020204030204" pitchFamily="49" charset="0"/>
                <a:cs typeface="Consolas" panose="020B0609020204030204" pitchFamily="49" charset="0"/>
              </a:rPr>
              <a:t>)</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p>
          <a:p>
            <a:pPr algn="l"/>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navigator.sendBeacon(</a:t>
            </a:r>
            <a:r>
              <a:rPr lang="en-US" sz="4400" b="1" dirty="0" smtClean="0">
                <a:solidFill>
                  <a:schemeClr val="accent1"/>
                </a:solidFill>
                <a:latin typeface="Consolas" panose="020B0609020204030204" pitchFamily="49" charset="0"/>
                <a:cs typeface="Consolas" panose="020B0609020204030204" pitchFamily="49" charset="0"/>
              </a:rPr>
              <a:t>'/rum/submit'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JSON.stringify(rum)</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p:txBody>
      </p:sp>
      <p:sp>
        <p:nvSpPr>
          <p:cNvPr id="12" name="TextBox 11"/>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581816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3</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3">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smtClean="0"/>
              <a:t>WebPagetest</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
        <p:nvSpPr>
          <p:cNvPr id="120" name="TextBox 119"/>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6051" y="12148196"/>
            <a:ext cx="837718" cy="939146"/>
          </a:xfrm>
          <a:prstGeom prst="rect">
            <a:avLst/>
          </a:prstGeom>
        </p:spPr>
      </p:pic>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5215" y="11746609"/>
            <a:ext cx="1742320" cy="1742320"/>
          </a:xfrm>
          <a:prstGeom prst="rect">
            <a:avLst/>
          </a:prstGeom>
        </p:spPr>
      </p:pic>
      <p:pic>
        <p:nvPicPr>
          <p:cNvPr id="126" name="Picture 1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5891" y="11746609"/>
            <a:ext cx="1742320" cy="1742320"/>
          </a:xfrm>
          <a:prstGeom prst="rect">
            <a:avLst/>
          </a:prstGeom>
        </p:spPr>
      </p:pic>
      <p:pic>
        <p:nvPicPr>
          <p:cNvPr id="127" name="Picture 1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6567" y="11746609"/>
            <a:ext cx="1742320" cy="1742320"/>
          </a:xfrm>
          <a:prstGeom prst="rect">
            <a:avLst/>
          </a:prstGeom>
        </p:spPr>
      </p:pic>
      <p:pic>
        <p:nvPicPr>
          <p:cNvPr id="128" name="Picture 1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2925" y="11746609"/>
            <a:ext cx="1742320" cy="174232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56171" y="12042576"/>
            <a:ext cx="838704" cy="973310"/>
          </a:xfrm>
          <a:prstGeom prst="rect">
            <a:avLst/>
          </a:prstGeom>
        </p:spPr>
      </p:pic>
    </p:spTree>
    <p:extLst>
      <p:ext uri="{BB962C8B-B14F-4D97-AF65-F5344CB8AC3E}">
        <p14:creationId xmlns:p14="http://schemas.microsoft.com/office/powerpoint/2010/main" val="47856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RUM VS Synthetic</a:t>
            </a:r>
            <a:endParaRPr lang="en-US" dirty="0"/>
          </a:p>
        </p:txBody>
      </p:sp>
      <p:graphicFrame>
        <p:nvGraphicFramePr>
          <p:cNvPr id="3" name="Chart Placeholder 2"/>
          <p:cNvGraphicFramePr>
            <a:graphicFrameLocks/>
          </p:cNvGraphicFramePr>
          <p:nvPr>
            <p:extLst>
              <p:ext uri="{D42A27DB-BD31-4B8C-83A1-F6EECF244321}">
                <p14:modId xmlns:p14="http://schemas.microsoft.com/office/powerpoint/2010/main" val="351260443"/>
              </p:ext>
            </p:extLst>
          </p:nvPr>
        </p:nvGraphicFramePr>
        <p:xfrm>
          <a:off x="2232025" y="2969568"/>
          <a:ext cx="19825071" cy="8067675"/>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120" y="10538200"/>
            <a:ext cx="2130528" cy="213052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640" y="10538200"/>
            <a:ext cx="2130528" cy="213052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32160" y="10538200"/>
            <a:ext cx="2130528" cy="213052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0384" y="10538200"/>
            <a:ext cx="2130528" cy="2130528"/>
          </a:xfrm>
          <a:prstGeom prst="rect">
            <a:avLst/>
          </a:prstGeom>
        </p:spPr>
      </p:pic>
    </p:spTree>
    <p:extLst>
      <p:ext uri="{BB962C8B-B14F-4D97-AF65-F5344CB8AC3E}">
        <p14:creationId xmlns:p14="http://schemas.microsoft.com/office/powerpoint/2010/main" val="305241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a:t>
            </a:r>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267154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7" name="Rectangle 6"/>
          <p:cNvSpPr/>
          <p:nvPr/>
        </p:nvSpPr>
        <p:spPr>
          <a:xfrm>
            <a:off x="10031760" y="2352843"/>
            <a:ext cx="4320480" cy="7817525"/>
          </a:xfrm>
          <a:prstGeom prst="rect">
            <a:avLst/>
          </a:prstGeom>
        </p:spPr>
        <p:txBody>
          <a:bodyPr wrap="square">
            <a:spAutoFit/>
          </a:bodyPr>
          <a:lstStyle/>
          <a:p>
            <a:r>
              <a:rPr lang="en-US" sz="50200" spc="600" dirty="0">
                <a:solidFill>
                  <a:schemeClr val="tx1"/>
                </a:solidFill>
                <a:latin typeface="Veneer extras"/>
                <a:cs typeface="Veneer extras"/>
              </a:rPr>
              <a:t>O</a:t>
            </a:r>
            <a:endParaRPr lang="en-US" sz="502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976" y="1097360"/>
            <a:ext cx="3619884" cy="80971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6336" y="2148803"/>
            <a:ext cx="7653128" cy="7653126"/>
          </a:xfrm>
          <a:prstGeom prst="rect">
            <a:avLst/>
          </a:prstGeom>
          <a:ln>
            <a:noFill/>
          </a:ln>
          <a:effectLst/>
        </p:spPr>
      </p:pic>
      <p:sp>
        <p:nvSpPr>
          <p:cNvPr id="10" name="Text Placeholder 21"/>
          <p:cNvSpPr txBox="1">
            <a:spLocks/>
          </p:cNvSpPr>
          <p:nvPr/>
        </p:nvSpPr>
        <p:spPr>
          <a:xfrm>
            <a:off x="2758952" y="10314384"/>
            <a:ext cx="20594288" cy="2363517"/>
          </a:xfrm>
          <a:prstGeom prst="rect">
            <a:avLst/>
          </a:prstGeom>
        </p:spPr>
        <p:txBody>
          <a:bodyPr numCol="3"/>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Page Speed Insights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Web Page Test</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5"/>
              </a:rPr>
              <a:t>perf-tooling.today</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Phantomas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Too Many Images</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and many more…</a:t>
            </a: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UnCss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PerfBudget</a:t>
            </a:r>
          </a:p>
          <a:p>
            <a:pPr marL="1028700" lvl="1" indent="-571500" algn="l">
              <a:buClr>
                <a:schemeClr val="accent2"/>
              </a:buClr>
              <a:buFont typeface="Wingdings" panose="05000000000000000000" pitchFamily="2" charset="2"/>
              <a:buChar char=""/>
            </a:pP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6"/>
              </a:rPr>
              <a:t>perf.rocks</a:t>
            </a:r>
            <a:endParaRPr lang="en-US" sz="3600" kern="0" dirty="0" smtClean="0">
              <a:latin typeface="nevis Bold" panose="02000800000000000000" pitchFamily="2" charset="0"/>
            </a:endParaRPr>
          </a:p>
        </p:txBody>
      </p:sp>
      <p:sp>
        <p:nvSpPr>
          <p:cNvPr id="8" name="TextBox 7"/>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403222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5</a:t>
            </a:r>
          </a:p>
        </p:txBody>
      </p:sp>
      <p:sp>
        <p:nvSpPr>
          <p:cNvPr id="3" name="Title 2"/>
          <p:cNvSpPr>
            <a:spLocks noGrp="1"/>
          </p:cNvSpPr>
          <p:nvPr>
            <p:ph type="title"/>
          </p:nvPr>
        </p:nvSpPr>
        <p:spPr/>
        <p:txBody>
          <a:bodyPr/>
          <a:lstStyle/>
          <a:p>
            <a:r>
              <a:rPr lang="en-US" dirty="0" smtClean="0">
                <a:effectLst/>
              </a:rPr>
              <a:t>What’s</a:t>
            </a:r>
            <a:br>
              <a:rPr lang="en-US" dirty="0" smtClean="0">
                <a:effectLst/>
              </a:rPr>
            </a:br>
            <a:r>
              <a:rPr lang="en-US" dirty="0" smtClean="0">
                <a:effectLst/>
              </a:rPr>
              <a:t>Fast</a:t>
            </a:r>
            <a:br>
              <a:rPr lang="en-US" dirty="0" smtClean="0">
                <a:effectLst/>
              </a:rPr>
            </a:br>
            <a:r>
              <a:rPr lang="en-US" dirty="0" smtClean="0">
                <a:effectLst/>
              </a:rPr>
              <a:t>Enough?</a:t>
            </a:r>
            <a:endParaRPr lang="en-US" dirty="0">
              <a:effectLst/>
            </a:endParaRPr>
          </a:p>
        </p:txBody>
      </p:sp>
    </p:spTree>
    <p:extLst>
      <p:ext uri="{BB962C8B-B14F-4D97-AF65-F5344CB8AC3E}">
        <p14:creationId xmlns:p14="http://schemas.microsoft.com/office/powerpoint/2010/main" val="3511934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6736" y="2105472"/>
            <a:ext cx="4885159" cy="7709616"/>
          </a:xfrm>
          <a:prstGeom prst="rect">
            <a:avLst/>
          </a:prstGeom>
        </p:spPr>
      </p:pic>
      <p:sp>
        <p:nvSpPr>
          <p:cNvPr id="2" name="Content Placeholder 1"/>
          <p:cNvSpPr>
            <a:spLocks noGrp="1"/>
          </p:cNvSpPr>
          <p:nvPr>
            <p:ph idx="1"/>
          </p:nvPr>
        </p:nvSpPr>
        <p:spPr>
          <a:xfrm>
            <a:off x="2232025" y="3311525"/>
            <a:ext cx="20185111" cy="9451131"/>
          </a:xfrm>
        </p:spPr>
        <p:txBody>
          <a:bodyPr/>
          <a:lstStyle/>
          <a:p>
            <a:pPr marL="0" indent="0">
              <a:buNone/>
            </a:pPr>
            <a:r>
              <a:rPr lang="en-US" sz="8000" dirty="0" smtClean="0">
                <a:solidFill>
                  <a:schemeClr val="accent1"/>
                </a:solidFill>
              </a:rPr>
              <a:t>     100 </a:t>
            </a:r>
            <a:r>
              <a:rPr lang="en-US" sz="8000" dirty="0">
                <a:solidFill>
                  <a:schemeClr val="accent1"/>
                </a:solidFill>
              </a:rPr>
              <a:t>ms	</a:t>
            </a:r>
            <a:r>
              <a:rPr lang="en-US" sz="8000" dirty="0" smtClean="0">
                <a:solidFill>
                  <a:schemeClr val="accent1"/>
                </a:solidFill>
              </a:rPr>
              <a:t>	</a:t>
            </a:r>
            <a:r>
              <a:rPr lang="en-US" sz="8000" dirty="0" smtClean="0"/>
              <a:t>Feels Instant</a:t>
            </a:r>
            <a:r>
              <a:rPr lang="en-US" sz="8000" dirty="0"/>
              <a:t/>
            </a:r>
            <a:br>
              <a:rPr lang="en-US" sz="8000" dirty="0"/>
            </a:br>
            <a:r>
              <a:rPr lang="en-US" sz="8000" dirty="0"/>
              <a:t> </a:t>
            </a:r>
            <a:r>
              <a:rPr lang="en-US" sz="8000" dirty="0" smtClean="0"/>
              <a:t> </a:t>
            </a:r>
            <a:r>
              <a:rPr lang="en-US" sz="8000" dirty="0" smtClean="0">
                <a:solidFill>
                  <a:schemeClr val="accent1"/>
                </a:solidFill>
              </a:rPr>
              <a:t>1,000 ms</a:t>
            </a:r>
            <a:r>
              <a:rPr lang="en-US" sz="8000" dirty="0" smtClean="0"/>
              <a:t>		Uninterrupted </a:t>
            </a:r>
            <a:r>
              <a:rPr lang="en-US" sz="8000" dirty="0"/>
              <a:t>Thought</a:t>
            </a:r>
            <a:br>
              <a:rPr lang="en-US" sz="8000" dirty="0"/>
            </a:br>
            <a:r>
              <a:rPr lang="en-US" sz="8000" dirty="0">
                <a:solidFill>
                  <a:schemeClr val="accent1"/>
                </a:solidFill>
              </a:rPr>
              <a:t>10,000 </a:t>
            </a:r>
            <a:r>
              <a:rPr lang="en-US" sz="8000" dirty="0" smtClean="0">
                <a:solidFill>
                  <a:schemeClr val="accent1"/>
                </a:solidFill>
              </a:rPr>
              <a:t>ms	</a:t>
            </a:r>
            <a:r>
              <a:rPr lang="en-US" sz="8000" dirty="0"/>
              <a:t>	Lose </a:t>
            </a:r>
            <a:r>
              <a:rPr lang="en-US" sz="8000" dirty="0" smtClean="0"/>
              <a:t>Attention</a:t>
            </a:r>
          </a:p>
          <a:p>
            <a:pPr marL="0" indent="0" algn="ctr">
              <a:buNone/>
            </a:pPr>
            <a:r>
              <a:rPr lang="en-US" sz="8000" dirty="0" smtClean="0">
                <a:solidFill>
                  <a:schemeClr val="accent1"/>
                </a:solidFill>
              </a:rPr>
              <a:t>…</a:t>
            </a:r>
          </a:p>
          <a:p>
            <a:pPr marL="0" indent="0">
              <a:buNone/>
            </a:pPr>
            <a:r>
              <a:rPr lang="en-US" sz="8000" dirty="0"/>
              <a:t> </a:t>
            </a:r>
            <a:r>
              <a:rPr lang="en-US" sz="8000" dirty="0" smtClean="0"/>
              <a:t> </a:t>
            </a:r>
            <a:r>
              <a:rPr lang="en-US" sz="8000" dirty="0" smtClean="0">
                <a:solidFill>
                  <a:schemeClr val="accent1"/>
                </a:solidFill>
              </a:rPr>
              <a:t>1,000 </a:t>
            </a:r>
            <a:r>
              <a:rPr lang="en-US" sz="8000" dirty="0">
                <a:solidFill>
                  <a:schemeClr val="accent1"/>
                </a:solidFill>
              </a:rPr>
              <a:t>ms</a:t>
            </a:r>
            <a:r>
              <a:rPr lang="en-US" sz="8000" dirty="0"/>
              <a:t>		</a:t>
            </a:r>
            <a:r>
              <a:rPr lang="en-US" sz="8000" dirty="0" smtClean="0"/>
              <a:t>Recommended SpeedIndex</a:t>
            </a:r>
          </a:p>
          <a:p>
            <a:pPr marL="0" indent="0" algn="ctr">
              <a:buNone/>
            </a:pPr>
            <a:r>
              <a:rPr lang="en-US" sz="8000" dirty="0" smtClean="0">
                <a:solidFill>
                  <a:schemeClr val="accent1"/>
                </a:solidFill>
              </a:rPr>
              <a:t>...</a:t>
            </a:r>
          </a:p>
          <a:p>
            <a:pPr marL="0" indent="0">
              <a:buNone/>
            </a:pPr>
            <a:r>
              <a:rPr lang="en-US" sz="8000" dirty="0">
                <a:solidFill>
                  <a:schemeClr val="accent1"/>
                </a:solidFill>
              </a:rPr>
              <a:t>	</a:t>
            </a:r>
            <a:r>
              <a:rPr lang="en-US" sz="8000" dirty="0" smtClean="0">
                <a:solidFill>
                  <a:schemeClr val="accent1"/>
                </a:solidFill>
              </a:rPr>
              <a:t>		? ms		</a:t>
            </a:r>
            <a:r>
              <a:rPr lang="en-US" sz="8000" dirty="0" smtClean="0"/>
              <a:t>Competitive Analysis</a:t>
            </a:r>
          </a:p>
        </p:txBody>
      </p:sp>
      <p:sp>
        <p:nvSpPr>
          <p:cNvPr id="3" name="Title 2"/>
          <p:cNvSpPr>
            <a:spLocks noGrp="1"/>
          </p:cNvSpPr>
          <p:nvPr>
            <p:ph type="title"/>
          </p:nvPr>
        </p:nvSpPr>
        <p:spPr/>
        <p:txBody>
          <a:bodyPr/>
          <a:lstStyle/>
          <a:p>
            <a:r>
              <a:rPr lang="en-US" dirty="0" smtClean="0"/>
              <a:t>How Fast?</a:t>
            </a:r>
            <a:endParaRPr lang="en-US" dirty="0"/>
          </a:p>
        </p:txBody>
      </p:sp>
    </p:spTree>
    <p:extLst>
      <p:ext uri="{BB962C8B-B14F-4D97-AF65-F5344CB8AC3E}">
        <p14:creationId xmlns:p14="http://schemas.microsoft.com/office/powerpoint/2010/main" val="169806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(speedIndex,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speedIndex,</a:t>
            </a:r>
            <a:r>
              <a:rPr lang="en-US" sz="4400" b="1" dirty="0" smtClean="0">
                <a:solidFill>
                  <a:schemeClr val="tx1"/>
                </a:solidFill>
                <a:latin typeface="Consolas" panose="020B0609020204030204" pitchFamily="49" charset="0"/>
                <a:cs typeface="Consolas" panose="020B0609020204030204" pitchFamily="49" charset="0"/>
              </a:rPr>
              <a:t>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(ttfb,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ttfb,</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(onLoad,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onLoad,</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(reqTotal,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reqTotal,</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(bytesTotal,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bytesTotal,</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(numDomains,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numDomains,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(pageSpeed,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pageSpeed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p>
        </p:txBody>
      </p:sp>
      <p:sp>
        <p:nvSpPr>
          <p:cNvPr id="3" name="Title 2"/>
          <p:cNvSpPr>
            <a:spLocks noGrp="1"/>
          </p:cNvSpPr>
          <p:nvPr>
            <p:ph type="title"/>
          </p:nvPr>
        </p:nvSpPr>
        <p:spPr/>
        <p:txBody>
          <a:bodyPr/>
          <a:lstStyle/>
          <a:p>
            <a:r>
              <a:rPr lang="en-US" dirty="0" smtClean="0"/>
              <a:t>Median Everything</a:t>
            </a:r>
            <a:endParaRPr lang="en-US" dirty="0"/>
          </a:p>
        </p:txBody>
      </p:sp>
      <p:sp>
        <p:nvSpPr>
          <p:cNvPr id="4" name="TextBox 3"/>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25136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(10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tenth,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(25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twenty_fifth,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(50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median,</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(75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seventy_fifth,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(90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ninetieth</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r>
              <a:rPr lang="en-US" sz="4400" b="1" dirty="0" smtClean="0">
                <a:solidFill>
                  <a:schemeClr val="accent1"/>
                </a:solidFill>
                <a:latin typeface="Consolas" panose="020B0609020204030204" pitchFamily="49" charset="0"/>
                <a:cs typeface="Consolas" panose="020B0609020204030204" pitchFamily="49" charset="0"/>
              </a:rPr>
              <a:t>]</a:t>
            </a:r>
            <a:endParaRPr lang="en-US" sz="4400" b="1"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r>
              <a:rPr lang="en-US" dirty="0" smtClean="0"/>
              <a:t>SpeedIndex Percentiles</a:t>
            </a:r>
            <a:endParaRPr lang="en-US" dirty="0"/>
          </a:p>
        </p:txBody>
      </p:sp>
    </p:spTree>
    <p:extLst>
      <p:ext uri="{BB962C8B-B14F-4D97-AF65-F5344CB8AC3E}">
        <p14:creationId xmlns:p14="http://schemas.microsoft.com/office/powerpoint/2010/main" val="2302381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16417824"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r>
              <a:rPr lang="en-US" sz="4400" b="1" dirty="0">
                <a:solidFill>
                  <a:schemeClr val="tx1"/>
                </a:solidFill>
                <a:latin typeface="Consolas" panose="020B0609020204030204" pitchFamily="49" charset="0"/>
                <a:cs typeface="Consolas" panose="020B0609020204030204" pitchFamily="49" charset="0"/>
              </a:rPr>
              <a:t> status, </a:t>
            </a:r>
            <a:r>
              <a:rPr lang="en-US" sz="4400" b="1" dirty="0" smtClean="0">
                <a:solidFill>
                  <a:schemeClr val="accent2"/>
                </a:solidFill>
                <a:latin typeface="Consolas" panose="020B0609020204030204" pitchFamily="49" charset="0"/>
                <a:cs typeface="Consolas" panose="020B0609020204030204" pitchFamily="49" charset="0"/>
              </a:rPr>
              <a:t>ROUND</a:t>
            </a:r>
            <a:r>
              <a:rPr lang="en-US" sz="4400" b="1" dirty="0" smtClean="0">
                <a:solidFill>
                  <a:schemeClr val="tx1"/>
                </a:solidFill>
                <a:latin typeface="Consolas" panose="020B0609020204030204" pitchFamily="49" charset="0"/>
                <a:cs typeface="Consolas" panose="020B0609020204030204" pitchFamily="49" charset="0"/>
              </a:rPr>
              <a:t>(100 * ratio</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percent, total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FROM</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SELECT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status,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COUNT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total,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RATIO_TO_REPORT</a:t>
            </a:r>
            <a:r>
              <a:rPr lang="en-US" sz="4400" b="1" dirty="0" smtClean="0">
                <a:solidFill>
                  <a:schemeClr val="tx1"/>
                </a:solidFill>
                <a:latin typeface="Consolas" panose="020B0609020204030204" pitchFamily="49" charset="0"/>
                <a:cs typeface="Consolas" panose="020B0609020204030204" pitchFamily="49" charset="0"/>
              </a:rPr>
              <a:t>(total</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OVER</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ratio</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[httparchive:runs.latest_requests]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status</a:t>
            </a:r>
          </a:p>
          <a:p>
            <a:pPr marL="0" indent="0">
              <a:buNone/>
            </a:pP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total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Status Code Usage</a:t>
            </a:r>
            <a:endParaRPr lang="en-US" dirty="0"/>
          </a:p>
        </p:txBody>
      </p:sp>
    </p:spTree>
    <p:extLst>
      <p:ext uri="{BB962C8B-B14F-4D97-AF65-F5344CB8AC3E}">
        <p14:creationId xmlns:p14="http://schemas.microsoft.com/office/powerpoint/2010/main" val="302496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20882320"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(req.url) third_party, </a:t>
            </a:r>
            <a:r>
              <a:rPr lang="en-US" sz="4400" b="1" dirty="0">
                <a:solidFill>
                  <a:schemeClr val="accent2"/>
                </a:solidFill>
                <a:latin typeface="Consolas" panose="020B0609020204030204" pitchFamily="49" charset="0"/>
                <a:cs typeface="Consolas" panose="020B0609020204030204" pitchFamily="49" charset="0"/>
              </a:rPr>
              <a:t>COUNT</a:t>
            </a:r>
            <a:r>
              <a:rPr lang="en-US" sz="4400" b="1" dirty="0">
                <a:solidFill>
                  <a:schemeClr val="tx1"/>
                </a:solidFill>
                <a:latin typeface="Consolas" panose="020B0609020204030204" pitchFamily="49" charset="0"/>
                <a:cs typeface="Consolas" panose="020B0609020204030204" pitchFamily="49" charset="0"/>
              </a:rPr>
              <a:t>(*) num_requests</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[httparchive:runs.latest_requests]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req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JOIN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(url) self, pageid</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pages </a:t>
            </a:r>
            <a:r>
              <a:rPr lang="en-US" sz="4400" b="1" dirty="0">
                <a:solidFill>
                  <a:schemeClr val="accent2"/>
                </a:solidFill>
                <a:latin typeface="Consolas" panose="020B0609020204030204" pitchFamily="49" charset="0"/>
                <a:cs typeface="Consolas" panose="020B0609020204030204" pitchFamily="49" charset="0"/>
              </a:rPr>
              <a:t>ON</a:t>
            </a:r>
            <a:r>
              <a:rPr lang="en-US" sz="4400" b="1" dirty="0">
                <a:solidFill>
                  <a:schemeClr val="tx1"/>
                </a:solidFill>
                <a:latin typeface="Consolas" panose="020B0609020204030204" pitchFamily="49" charset="0"/>
                <a:cs typeface="Consolas" panose="020B0609020204030204" pitchFamily="49" charset="0"/>
              </a:rPr>
              <a:t> pages.pageid = req.pageid</a:t>
            </a:r>
          </a:p>
          <a:p>
            <a:pPr marL="0" indent="0">
              <a:buNone/>
            </a:pPr>
            <a:r>
              <a:rPr lang="en-US" sz="4400" b="1" dirty="0">
                <a:solidFill>
                  <a:schemeClr val="accent2"/>
                </a:solidFill>
                <a:latin typeface="Consolas" panose="020B0609020204030204" pitchFamily="49" charset="0"/>
                <a:cs typeface="Consolas" panose="020B0609020204030204" pitchFamily="49" charset="0"/>
              </a:rPr>
              <a:t>WHERE DOMAIN</a:t>
            </a:r>
            <a:r>
              <a:rPr lang="en-US" sz="4400" b="1" dirty="0">
                <a:solidFill>
                  <a:schemeClr val="tx1"/>
                </a:solidFill>
                <a:latin typeface="Consolas" panose="020B0609020204030204" pitchFamily="49" charset="0"/>
                <a:cs typeface="Consolas" panose="020B0609020204030204" pitchFamily="49" charset="0"/>
              </a:rPr>
              <a:t>(req.url) != pages.self</a:t>
            </a:r>
          </a:p>
          <a:p>
            <a:pPr marL="0" indent="0">
              <a:buNone/>
            </a:pP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third_party</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num_requests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3</a:t>
            </a:r>
            <a:r>
              <a:rPr lang="en-US" baseline="30000" dirty="0" smtClean="0"/>
              <a:t>rd</a:t>
            </a:r>
            <a:r>
              <a:rPr lang="en-US" dirty="0" smtClean="0"/>
              <a:t> Party Usage</a:t>
            </a:r>
            <a:endParaRPr lang="en-US" dirty="0"/>
          </a:p>
        </p:txBody>
      </p:sp>
    </p:spTree>
    <p:extLst>
      <p:ext uri="{BB962C8B-B14F-4D97-AF65-F5344CB8AC3E}">
        <p14:creationId xmlns:p14="http://schemas.microsoft.com/office/powerpoint/2010/main" val="16948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Milestone 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a:t>
            </a:r>
            <a:r>
              <a:rPr lang="en-US" dirty="0" smtClean="0"/>
              <a:t>Metrics - 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21816</TotalTime>
  <Pages>0</Pages>
  <Words>2108</Words>
  <Characters>0</Characters>
  <Application>Microsoft Office PowerPoint</Application>
  <PresentationFormat>Custom</PresentationFormat>
  <Lines>0</Lines>
  <Paragraphs>553</Paragraphs>
  <Slides>47</Slides>
  <Notes>41</Notes>
  <HiddenSlides>7</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47</vt:i4>
      </vt:variant>
    </vt:vector>
  </HeadingPairs>
  <TitlesOfParts>
    <vt:vector size="74" baseType="lpstr">
      <vt:lpstr>Times New Roman</vt:lpstr>
      <vt:lpstr>Langdon</vt:lpstr>
      <vt:lpstr>Entypo</vt:lpstr>
      <vt:lpstr>Roboto</vt:lpstr>
      <vt:lpstr>Amatic SC Bold</vt:lpstr>
      <vt:lpstr>Web Symbols</vt:lpstr>
      <vt:lpstr>ヒラギノ角ゴ ProN W6</vt:lpstr>
      <vt:lpstr>Consolas</vt:lpstr>
      <vt:lpstr>Lucida Grande</vt:lpstr>
      <vt:lpstr>ヒラギノ角ゴ ProN W3</vt:lpstr>
      <vt:lpstr>Novecento wide Book</vt:lpstr>
      <vt:lpstr>Adhesive Nr. Seven Banners</vt:lpstr>
      <vt:lpstr>Cambria Math</vt:lpstr>
      <vt:lpstr>Veneer extras</vt:lpstr>
      <vt:lpstr>Nevis</vt:lpstr>
      <vt:lpstr>Gill Sans</vt:lpstr>
      <vt:lpstr>Calibri</vt:lpstr>
      <vt:lpstr>Amatic SC Regular</vt:lpstr>
      <vt:lpstr>Courier New</vt:lpstr>
      <vt:lpstr>Veneer extras</vt:lpstr>
      <vt:lpstr>Heavyweight</vt:lpstr>
      <vt:lpstr>Daniel Black</vt:lpstr>
      <vt:lpstr>Miso</vt:lpstr>
      <vt:lpstr>Wingdings</vt:lpstr>
      <vt:lpstr>nevis Bold</vt:lpstr>
      <vt:lpstr>Title &amp; Subtitle </vt:lpstr>
      <vt:lpstr>No Heading Pages</vt:lpstr>
      <vt:lpstr>Tracking Real World Web Performance</vt:lpstr>
      <vt:lpstr>OODA Loop</vt:lpstr>
      <vt:lpstr>METRICS</vt:lpstr>
      <vt:lpstr>Metrics</vt:lpstr>
      <vt:lpstr>Milestone Metrics</vt:lpstr>
      <vt:lpstr>Milestone Metrics - Time To First Byte</vt:lpstr>
      <vt:lpstr>Milestone Metrics - Time To First Byte - details</vt:lpstr>
      <vt:lpstr>Milestone Metrics - Time To First Paint</vt:lpstr>
      <vt:lpstr>Milestone Metrics - Time To DomContentLoaded</vt:lpstr>
      <vt:lpstr>Milestone Metrics - Time To Load</vt:lpstr>
      <vt:lpstr>Milestone Metrics - Time To X?</vt:lpstr>
      <vt:lpstr>Metrics</vt:lpstr>
      <vt:lpstr>PERCEIVED Metrics – Percent Complete</vt:lpstr>
      <vt:lpstr>PERCEIVED Metrics - Speed Index</vt:lpstr>
      <vt:lpstr>PERCEIVED Metrics - Speed Index</vt:lpstr>
      <vt:lpstr>PERCEIVED Metrics - Speed Index</vt:lpstr>
      <vt:lpstr>PERCEIVED Metrics - Speed Index</vt:lpstr>
      <vt:lpstr>PERCEIVED Metrics - Speed Index</vt:lpstr>
      <vt:lpstr>PERCEIVED Metrics - Speed Index</vt:lpstr>
      <vt:lpstr>Average</vt:lpstr>
      <vt:lpstr>Average</vt:lpstr>
      <vt:lpstr>Median</vt:lpstr>
      <vt:lpstr>Median</vt:lpstr>
      <vt:lpstr>Median</vt:lpstr>
      <vt:lpstr>Histogram</vt:lpstr>
      <vt:lpstr>Histogram</vt:lpstr>
      <vt:lpstr>REAL USER METRICS</vt:lpstr>
      <vt:lpstr>REAL USER METRICS</vt:lpstr>
      <vt:lpstr>Web Performance Working Group</vt:lpstr>
      <vt:lpstr>Navigation Timing</vt:lpstr>
      <vt:lpstr>Navigation Timing</vt:lpstr>
      <vt:lpstr>Resource Timing</vt:lpstr>
      <vt:lpstr>Resource Timing</vt:lpstr>
      <vt:lpstr>User Timing</vt:lpstr>
      <vt:lpstr>Beacon</vt:lpstr>
      <vt:lpstr>SYNTHETIC TESTING</vt:lpstr>
      <vt:lpstr>WebPagetest</vt:lpstr>
      <vt:lpstr>RUM VS Synthetic</vt:lpstr>
      <vt:lpstr>CONTINUOUS IMPROVEMENT</vt:lpstr>
      <vt:lpstr>CI Tools</vt:lpstr>
      <vt:lpstr>What’s Fast Enough?</vt:lpstr>
      <vt:lpstr>How Fast?</vt:lpstr>
      <vt:lpstr>Median Everything</vt:lpstr>
      <vt:lpstr>SpeedIndex Percentiles</vt:lpstr>
      <vt:lpstr>Status Code Usage</vt:lpstr>
      <vt:lpstr>3rd Party Usage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Real World Web Perf</dc:title>
  <dc:subject/>
  <dc:creator>Nik Molnar</dc:creator>
  <cp:keywords/>
  <dc:description/>
  <cp:lastModifiedBy>Nik Molnar</cp:lastModifiedBy>
  <cp:revision>1088</cp:revision>
  <dcterms:modified xsi:type="dcterms:W3CDTF">2014-12-22T22:10:12Z</dcterms:modified>
</cp:coreProperties>
</file>